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29AC9D-A75C-480C-91DE-74E6ADC4A658}"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E541D-0035-4523-B9EE-811E49FDBD22}" type="slidenum">
              <a:rPr lang="en-US" smtClean="0"/>
              <a:t>‹#›</a:t>
            </a:fld>
            <a:endParaRPr lang="en-US"/>
          </a:p>
        </p:txBody>
      </p:sp>
    </p:spTree>
    <p:extLst>
      <p:ext uri="{BB962C8B-B14F-4D97-AF65-F5344CB8AC3E}">
        <p14:creationId xmlns:p14="http://schemas.microsoft.com/office/powerpoint/2010/main" val="223510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9AC9D-A75C-480C-91DE-74E6ADC4A658}"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E541D-0035-4523-B9EE-811E49FDBD22}" type="slidenum">
              <a:rPr lang="en-US" smtClean="0"/>
              <a:t>‹#›</a:t>
            </a:fld>
            <a:endParaRPr lang="en-US"/>
          </a:p>
        </p:txBody>
      </p:sp>
    </p:spTree>
    <p:extLst>
      <p:ext uri="{BB962C8B-B14F-4D97-AF65-F5344CB8AC3E}">
        <p14:creationId xmlns:p14="http://schemas.microsoft.com/office/powerpoint/2010/main" val="3131815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9AC9D-A75C-480C-91DE-74E6ADC4A658}"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E541D-0035-4523-B9EE-811E49FDBD22}" type="slidenum">
              <a:rPr lang="en-US" smtClean="0"/>
              <a:t>‹#›</a:t>
            </a:fld>
            <a:endParaRPr lang="en-US"/>
          </a:p>
        </p:txBody>
      </p:sp>
    </p:spTree>
    <p:extLst>
      <p:ext uri="{BB962C8B-B14F-4D97-AF65-F5344CB8AC3E}">
        <p14:creationId xmlns:p14="http://schemas.microsoft.com/office/powerpoint/2010/main" val="4076067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9AC9D-A75C-480C-91DE-74E6ADC4A658}"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E541D-0035-4523-B9EE-811E49FDBD22}" type="slidenum">
              <a:rPr lang="en-US" smtClean="0"/>
              <a:t>‹#›</a:t>
            </a:fld>
            <a:endParaRPr lang="en-US"/>
          </a:p>
        </p:txBody>
      </p:sp>
    </p:spTree>
    <p:extLst>
      <p:ext uri="{BB962C8B-B14F-4D97-AF65-F5344CB8AC3E}">
        <p14:creationId xmlns:p14="http://schemas.microsoft.com/office/powerpoint/2010/main" val="34407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9AC9D-A75C-480C-91DE-74E6ADC4A658}"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E541D-0035-4523-B9EE-811E49FDBD22}" type="slidenum">
              <a:rPr lang="en-US" smtClean="0"/>
              <a:t>‹#›</a:t>
            </a:fld>
            <a:endParaRPr lang="en-US"/>
          </a:p>
        </p:txBody>
      </p:sp>
    </p:spTree>
    <p:extLst>
      <p:ext uri="{BB962C8B-B14F-4D97-AF65-F5344CB8AC3E}">
        <p14:creationId xmlns:p14="http://schemas.microsoft.com/office/powerpoint/2010/main" val="1234313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29AC9D-A75C-480C-91DE-74E6ADC4A658}" type="datetimeFigureOut">
              <a:rPr lang="en-US" smtClean="0"/>
              <a:t>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E541D-0035-4523-B9EE-811E49FDBD22}" type="slidenum">
              <a:rPr lang="en-US" smtClean="0"/>
              <a:t>‹#›</a:t>
            </a:fld>
            <a:endParaRPr lang="en-US"/>
          </a:p>
        </p:txBody>
      </p:sp>
    </p:spTree>
    <p:extLst>
      <p:ext uri="{BB962C8B-B14F-4D97-AF65-F5344CB8AC3E}">
        <p14:creationId xmlns:p14="http://schemas.microsoft.com/office/powerpoint/2010/main" val="2786939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29AC9D-A75C-480C-91DE-74E6ADC4A658}" type="datetimeFigureOut">
              <a:rPr lang="en-US" smtClean="0"/>
              <a:t>2/20/2014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CE541D-0035-4523-B9EE-811E49FDBD22}" type="slidenum">
              <a:rPr lang="en-US" smtClean="0"/>
              <a:t>‹#›</a:t>
            </a:fld>
            <a:endParaRPr lang="en-US"/>
          </a:p>
        </p:txBody>
      </p:sp>
    </p:spTree>
    <p:extLst>
      <p:ext uri="{BB962C8B-B14F-4D97-AF65-F5344CB8AC3E}">
        <p14:creationId xmlns:p14="http://schemas.microsoft.com/office/powerpoint/2010/main" val="512624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29AC9D-A75C-480C-91DE-74E6ADC4A658}" type="datetimeFigureOut">
              <a:rPr lang="en-US" smtClean="0"/>
              <a:t>2/20/2014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CE541D-0035-4523-B9EE-811E49FDBD22}" type="slidenum">
              <a:rPr lang="en-US" smtClean="0"/>
              <a:t>‹#›</a:t>
            </a:fld>
            <a:endParaRPr lang="en-US"/>
          </a:p>
        </p:txBody>
      </p:sp>
    </p:spTree>
    <p:extLst>
      <p:ext uri="{BB962C8B-B14F-4D97-AF65-F5344CB8AC3E}">
        <p14:creationId xmlns:p14="http://schemas.microsoft.com/office/powerpoint/2010/main" val="427482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9AC9D-A75C-480C-91DE-74E6ADC4A658}" type="datetimeFigureOut">
              <a:rPr lang="en-US" smtClean="0"/>
              <a:t>2/20/2014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CE541D-0035-4523-B9EE-811E49FDBD22}" type="slidenum">
              <a:rPr lang="en-US" smtClean="0"/>
              <a:t>‹#›</a:t>
            </a:fld>
            <a:endParaRPr lang="en-US"/>
          </a:p>
        </p:txBody>
      </p:sp>
    </p:spTree>
    <p:extLst>
      <p:ext uri="{BB962C8B-B14F-4D97-AF65-F5344CB8AC3E}">
        <p14:creationId xmlns:p14="http://schemas.microsoft.com/office/powerpoint/2010/main" val="1555692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9AC9D-A75C-480C-91DE-74E6ADC4A658}" type="datetimeFigureOut">
              <a:rPr lang="en-US" smtClean="0"/>
              <a:t>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E541D-0035-4523-B9EE-811E49FDBD22}" type="slidenum">
              <a:rPr lang="en-US" smtClean="0"/>
              <a:t>‹#›</a:t>
            </a:fld>
            <a:endParaRPr lang="en-US"/>
          </a:p>
        </p:txBody>
      </p:sp>
    </p:spTree>
    <p:extLst>
      <p:ext uri="{BB962C8B-B14F-4D97-AF65-F5344CB8AC3E}">
        <p14:creationId xmlns:p14="http://schemas.microsoft.com/office/powerpoint/2010/main" val="522434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9AC9D-A75C-480C-91DE-74E6ADC4A658}" type="datetimeFigureOut">
              <a:rPr lang="en-US" smtClean="0"/>
              <a:t>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E541D-0035-4523-B9EE-811E49FDBD22}" type="slidenum">
              <a:rPr lang="en-US" smtClean="0"/>
              <a:t>‹#›</a:t>
            </a:fld>
            <a:endParaRPr lang="en-US"/>
          </a:p>
        </p:txBody>
      </p:sp>
    </p:spTree>
    <p:extLst>
      <p:ext uri="{BB962C8B-B14F-4D97-AF65-F5344CB8AC3E}">
        <p14:creationId xmlns:p14="http://schemas.microsoft.com/office/powerpoint/2010/main" val="3516674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9AC9D-A75C-480C-91DE-74E6ADC4A658}" type="datetimeFigureOut">
              <a:rPr lang="en-US" smtClean="0"/>
              <a:t>2/20/2014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CE541D-0035-4523-B9EE-811E49FDBD22}" type="slidenum">
              <a:rPr lang="en-US" smtClean="0"/>
              <a:t>‹#›</a:t>
            </a:fld>
            <a:endParaRPr lang="en-US"/>
          </a:p>
        </p:txBody>
      </p:sp>
    </p:spTree>
    <p:extLst>
      <p:ext uri="{BB962C8B-B14F-4D97-AF65-F5344CB8AC3E}">
        <p14:creationId xmlns:p14="http://schemas.microsoft.com/office/powerpoint/2010/main" val="4061667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oxie@illinois.edu"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cs.illinois.edu/homes/taoxi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 and Your Research</a:t>
            </a:r>
            <a:endParaRPr lang="en-US" dirty="0"/>
          </a:p>
        </p:txBody>
      </p:sp>
      <p:sp>
        <p:nvSpPr>
          <p:cNvPr id="3" name="Subtitle 2"/>
          <p:cNvSpPr>
            <a:spLocks noGrp="1"/>
          </p:cNvSpPr>
          <p:nvPr>
            <p:ph type="subTitle" idx="1"/>
          </p:nvPr>
        </p:nvSpPr>
        <p:spPr/>
        <p:txBody>
          <a:bodyPr/>
          <a:lstStyle/>
          <a:p>
            <a:r>
              <a:rPr lang="en-US" dirty="0" smtClean="0"/>
              <a:t>Slides Made Based on Richard </a:t>
            </a:r>
            <a:r>
              <a:rPr lang="en-US" dirty="0"/>
              <a:t>W. </a:t>
            </a:r>
            <a:r>
              <a:rPr lang="en-US" dirty="0" smtClean="0"/>
              <a:t>Hamming’s Talk </a:t>
            </a:r>
            <a:r>
              <a:rPr lang="en-US" dirty="0"/>
              <a:t>Transcription </a:t>
            </a:r>
            <a:r>
              <a:rPr lang="en-US" dirty="0" smtClean="0"/>
              <a:t>@</a:t>
            </a:r>
          </a:p>
          <a:p>
            <a:r>
              <a:rPr lang="en-US" dirty="0" smtClean="0"/>
              <a:t>http://www.cs.virginia.edu/~robins/YouAndYourResearch.html</a:t>
            </a:r>
            <a:endParaRPr lang="en-US" dirty="0"/>
          </a:p>
        </p:txBody>
      </p:sp>
      <p:pic>
        <p:nvPicPr>
          <p:cNvPr id="1026" name="Picture 2" descr="Richard W. Hamm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6939" y="44450"/>
            <a:ext cx="2076450" cy="19716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730336" y="5611091"/>
            <a:ext cx="4260273" cy="1477328"/>
          </a:xfrm>
          <a:prstGeom prst="rect">
            <a:avLst/>
          </a:prstGeom>
          <a:noFill/>
        </p:spPr>
        <p:txBody>
          <a:bodyPr wrap="square" rtlCol="0">
            <a:spAutoFit/>
          </a:bodyPr>
          <a:lstStyle/>
          <a:p>
            <a:pPr algn="ctr"/>
            <a:r>
              <a:rPr lang="en-US" dirty="0" smtClean="0"/>
              <a:t>Tao Xie </a:t>
            </a:r>
          </a:p>
          <a:p>
            <a:pPr algn="ctr"/>
            <a:r>
              <a:rPr lang="en-US" dirty="0"/>
              <a:t>University of Illinois at Urbana-Champaign</a:t>
            </a:r>
            <a:r>
              <a:rPr lang="en-US" dirty="0" smtClean="0"/>
              <a:t/>
            </a:r>
            <a:br>
              <a:rPr lang="en-US" dirty="0" smtClean="0"/>
            </a:br>
            <a:r>
              <a:rPr lang="en-US" dirty="0" smtClean="0">
                <a:hlinkClick r:id="rId3"/>
              </a:rPr>
              <a:t>taoxie@illinois.edu</a:t>
            </a:r>
            <a:r>
              <a:rPr lang="en-US" dirty="0"/>
              <a:t> </a:t>
            </a:r>
            <a:r>
              <a:rPr lang="en-US" dirty="0" smtClean="0"/>
              <a:t/>
            </a:r>
            <a:br>
              <a:rPr lang="en-US" dirty="0" smtClean="0"/>
            </a:br>
            <a:r>
              <a:rPr lang="en-US" dirty="0">
                <a:hlinkClick r:id="rId4"/>
              </a:rPr>
              <a:t>http://www.cs.illinois.edu/homes/taoxie/</a:t>
            </a:r>
            <a:endParaRPr lang="en-US" dirty="0" smtClean="0"/>
          </a:p>
          <a:p>
            <a:pPr algn="ctr"/>
            <a:endParaRPr lang="en-US" dirty="0"/>
          </a:p>
        </p:txBody>
      </p:sp>
    </p:spTree>
    <p:extLst>
      <p:ext uri="{BB962C8B-B14F-4D97-AF65-F5344CB8AC3E}">
        <p14:creationId xmlns:p14="http://schemas.microsoft.com/office/powerpoint/2010/main" val="3819495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Ambiguity – cont.</a:t>
            </a:r>
            <a:endParaRPr lang="en-US" dirty="0"/>
          </a:p>
        </p:txBody>
      </p:sp>
      <p:sp>
        <p:nvSpPr>
          <p:cNvPr id="3" name="Content Placeholder 2"/>
          <p:cNvSpPr>
            <a:spLocks noGrp="1"/>
          </p:cNvSpPr>
          <p:nvPr>
            <p:ph idx="1"/>
          </p:nvPr>
        </p:nvSpPr>
        <p:spPr/>
        <p:txBody>
          <a:bodyPr/>
          <a:lstStyle/>
          <a:p>
            <a:r>
              <a:rPr lang="en-US" dirty="0" smtClean="0"/>
              <a:t>“Darwin </a:t>
            </a:r>
            <a:r>
              <a:rPr lang="en-US" dirty="0"/>
              <a:t>writes in his autobiography that he found it necessary to write down every piece of evidence which appeared to contradict his beliefs because otherwise they would disappear from his mind. When you find apparent flaws you've got to be sensitive and keep track of those things, and keep an eye out for how they can be explained or how the theory can be changed to fit them. Those are often the great contributions. Great contributions are rarely done by adding another decimal place. It comes down to an emotional commitment. Most great scientists are completely committed to their problem. Those who don't become committed seldom produce outstanding, first-class work</a:t>
            </a:r>
            <a:r>
              <a:rPr lang="en-US" dirty="0" smtClean="0"/>
              <a:t>.”</a:t>
            </a:r>
            <a:endParaRPr lang="en-US" dirty="0"/>
          </a:p>
        </p:txBody>
      </p:sp>
    </p:spTree>
    <p:extLst>
      <p:ext uri="{BB962C8B-B14F-4D97-AF65-F5344CB8AC3E}">
        <p14:creationId xmlns:p14="http://schemas.microsoft.com/office/powerpoint/2010/main" val="3871042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Commitment </a:t>
            </a:r>
            <a:r>
              <a:rPr lang="en-US" dirty="0" smtClean="0">
                <a:sym typeface="Wingdings" panose="05000000000000000000" pitchFamily="2" charset="2"/>
              </a:rPr>
              <a:t> </a:t>
            </a:r>
            <a:r>
              <a:rPr lang="en-US" dirty="0" smtClean="0"/>
              <a:t>Subconscious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t>
            </a:r>
            <a:r>
              <a:rPr lang="en-US" dirty="0"/>
              <a:t>Everybody who has studied creativity is driven finally to saying, ``creativity comes out of your subconscious.'' Somehow, suddenly, there it is. It just appears. </a:t>
            </a:r>
            <a:r>
              <a:rPr lang="en-US" dirty="0" smtClean="0"/>
              <a:t>”</a:t>
            </a:r>
          </a:p>
          <a:p>
            <a:r>
              <a:rPr lang="en-US" dirty="0" smtClean="0"/>
              <a:t>“If </a:t>
            </a:r>
            <a:r>
              <a:rPr lang="en-US" dirty="0"/>
              <a:t>you are deeply immersed and committed to a topic, day after day after day, your subconscious has nothing to do but work on your problem. And so you wake up one morning, or on some afternoon, and there's the answer</a:t>
            </a:r>
            <a:r>
              <a:rPr lang="en-US" dirty="0" smtClean="0"/>
              <a:t>. ”</a:t>
            </a:r>
          </a:p>
          <a:p>
            <a:r>
              <a:rPr lang="en-US" dirty="0" smtClean="0"/>
              <a:t>“</a:t>
            </a:r>
            <a:r>
              <a:rPr lang="en-US" dirty="0"/>
              <a:t> So the way to manage yourself is that when you have a real important problem you don't let anything else get the center of your attention - you keep your thoughts on the problem. Keep your subconscious starved so it has to work </a:t>
            </a:r>
            <a:r>
              <a:rPr lang="en-US" dirty="0" smtClean="0"/>
              <a:t>on </a:t>
            </a:r>
            <a:r>
              <a:rPr lang="en-US" i="1" dirty="0" smtClean="0"/>
              <a:t>your</a:t>
            </a:r>
            <a:r>
              <a:rPr lang="en-US" dirty="0"/>
              <a:t> problem, so you can sleep peacefully and get the answer in the morning, free</a:t>
            </a:r>
            <a:r>
              <a:rPr lang="en-US" dirty="0" smtClean="0"/>
              <a:t>.”</a:t>
            </a:r>
            <a:endParaRPr lang="en-US" dirty="0"/>
          </a:p>
        </p:txBody>
      </p:sp>
    </p:spTree>
    <p:extLst>
      <p:ext uri="{BB962C8B-B14F-4D97-AF65-F5344CB8AC3E}">
        <p14:creationId xmlns:p14="http://schemas.microsoft.com/office/powerpoint/2010/main" val="1305011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a:t>
            </a:r>
            <a:r>
              <a:rPr lang="en-US" dirty="0"/>
              <a:t>on </a:t>
            </a:r>
            <a:r>
              <a:rPr lang="en-US" dirty="0" smtClean="0"/>
              <a:t>Important Problem</a:t>
            </a:r>
            <a:endParaRPr lang="en-US" dirty="0"/>
          </a:p>
        </p:txBody>
      </p:sp>
      <p:sp>
        <p:nvSpPr>
          <p:cNvPr id="3" name="Content Placeholder 2"/>
          <p:cNvSpPr>
            <a:spLocks noGrp="1"/>
          </p:cNvSpPr>
          <p:nvPr>
            <p:ph idx="1"/>
          </p:nvPr>
        </p:nvSpPr>
        <p:spPr/>
        <p:txBody>
          <a:bodyPr/>
          <a:lstStyle/>
          <a:p>
            <a:r>
              <a:rPr lang="en-US" dirty="0" smtClean="0"/>
              <a:t>“What </a:t>
            </a:r>
            <a:r>
              <a:rPr lang="en-US" dirty="0"/>
              <a:t>important problems are you working on</a:t>
            </a:r>
            <a:r>
              <a:rPr lang="en-US" dirty="0" smtClean="0"/>
              <a:t>?”</a:t>
            </a:r>
          </a:p>
          <a:p>
            <a:r>
              <a:rPr lang="en-US" dirty="0" smtClean="0"/>
              <a:t>“What </a:t>
            </a:r>
            <a:r>
              <a:rPr lang="en-US" dirty="0"/>
              <a:t>are the important problems in </a:t>
            </a:r>
            <a:r>
              <a:rPr lang="en-US" dirty="0" smtClean="0"/>
              <a:t>[your] field?”</a:t>
            </a:r>
          </a:p>
          <a:p>
            <a:r>
              <a:rPr lang="en-US" dirty="0" smtClean="0"/>
              <a:t>“If </a:t>
            </a:r>
            <a:r>
              <a:rPr lang="en-US" dirty="0"/>
              <a:t>what you are doing is not important, and if you don't think it is going to lead to something important, why are you at Bell Labs working on it</a:t>
            </a:r>
            <a:r>
              <a:rPr lang="en-US" dirty="0" smtClean="0"/>
              <a:t>?”</a:t>
            </a:r>
          </a:p>
          <a:p>
            <a:endParaRPr lang="en-US" dirty="0"/>
          </a:p>
        </p:txBody>
      </p:sp>
    </p:spTree>
    <p:extLst>
      <p:ext uri="{BB962C8B-B14F-4D97-AF65-F5344CB8AC3E}">
        <p14:creationId xmlns:p14="http://schemas.microsoft.com/office/powerpoint/2010/main" val="260583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on Important Problem – cont.</a:t>
            </a:r>
            <a:endParaRPr lang="en-US" dirty="0"/>
          </a:p>
        </p:txBody>
      </p:sp>
      <p:sp>
        <p:nvSpPr>
          <p:cNvPr id="3" name="Content Placeholder 2"/>
          <p:cNvSpPr>
            <a:spLocks noGrp="1"/>
          </p:cNvSpPr>
          <p:nvPr>
            <p:ph idx="1"/>
          </p:nvPr>
        </p:nvSpPr>
        <p:spPr/>
        <p:txBody>
          <a:bodyPr/>
          <a:lstStyle/>
          <a:p>
            <a:r>
              <a:rPr lang="en-US" dirty="0" smtClean="0"/>
              <a:t>“</a:t>
            </a:r>
            <a:r>
              <a:rPr lang="en-US" dirty="0"/>
              <a:t>We didn't work on (1) time travel, (2) teleportation, and (3) antigravity. They are not important problems because we do not have an attack. It's not the consequence that makes a problem important, it is that you have a reasonable attack. That is what makes a problem important. </a:t>
            </a:r>
            <a:r>
              <a:rPr lang="en-US" dirty="0" smtClean="0"/>
              <a:t>”</a:t>
            </a:r>
          </a:p>
          <a:p>
            <a:r>
              <a:rPr lang="en-US" dirty="0" smtClean="0"/>
              <a:t>“</a:t>
            </a:r>
            <a:r>
              <a:rPr lang="en-US" dirty="0"/>
              <a:t>The average scientist, so far as I can make out, spends almost all his time working on problems which he believes will not be important and he also doesn't believe that they will lead to important problems</a:t>
            </a:r>
            <a:r>
              <a:rPr lang="en-US" dirty="0" smtClean="0"/>
              <a:t>.”</a:t>
            </a:r>
            <a:endParaRPr lang="en-US" dirty="0"/>
          </a:p>
        </p:txBody>
      </p:sp>
    </p:spTree>
    <p:extLst>
      <p:ext uri="{BB962C8B-B14F-4D97-AF65-F5344CB8AC3E}">
        <p14:creationId xmlns:p14="http://schemas.microsoft.com/office/powerpoint/2010/main" val="3474746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on Important Problem – cont.</a:t>
            </a:r>
            <a:endParaRPr lang="en-US" dirty="0"/>
          </a:p>
        </p:txBody>
      </p:sp>
      <p:sp>
        <p:nvSpPr>
          <p:cNvPr id="3" name="Content Placeholder 2"/>
          <p:cNvSpPr>
            <a:spLocks noGrp="1"/>
          </p:cNvSpPr>
          <p:nvPr>
            <p:ph idx="1"/>
          </p:nvPr>
        </p:nvSpPr>
        <p:spPr/>
        <p:txBody>
          <a:bodyPr/>
          <a:lstStyle/>
          <a:p>
            <a:r>
              <a:rPr lang="en-US" dirty="0" smtClean="0"/>
              <a:t>“even </a:t>
            </a:r>
            <a:r>
              <a:rPr lang="en-US" dirty="0"/>
              <a:t>if you believe that great science is a matter of luck, you can stand on a mountain top where lightning strikes; you don't have to hide in the valley where you're safe. But the average scientist does routine safe work almost all the time and so he (or she) doesn't produce much. It's that simple. If you want to do great work, you clearly must work on important problems, and you should have an idea</a:t>
            </a:r>
            <a:r>
              <a:rPr lang="en-US" dirty="0" smtClean="0"/>
              <a:t>.”</a:t>
            </a:r>
            <a:endParaRPr lang="en-US" dirty="0"/>
          </a:p>
        </p:txBody>
      </p:sp>
    </p:spTree>
    <p:extLst>
      <p:ext uri="{BB962C8B-B14F-4D97-AF65-F5344CB8AC3E}">
        <p14:creationId xmlns:p14="http://schemas.microsoft.com/office/powerpoint/2010/main" val="339679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a:t>
            </a:r>
            <a:r>
              <a:rPr lang="en-US" dirty="0"/>
              <a:t>Thoughts Time</a:t>
            </a:r>
          </a:p>
        </p:txBody>
      </p:sp>
      <p:sp>
        <p:nvSpPr>
          <p:cNvPr id="3" name="Content Placeholder 2"/>
          <p:cNvSpPr>
            <a:spLocks noGrp="1"/>
          </p:cNvSpPr>
          <p:nvPr>
            <p:ph idx="1"/>
          </p:nvPr>
        </p:nvSpPr>
        <p:spPr/>
        <p:txBody>
          <a:bodyPr>
            <a:normAutofit lnSpcReduction="10000"/>
          </a:bodyPr>
          <a:lstStyle/>
          <a:p>
            <a:r>
              <a:rPr lang="en-US" dirty="0" smtClean="0"/>
              <a:t>“</a:t>
            </a:r>
            <a:r>
              <a:rPr lang="en-US" dirty="0"/>
              <a:t>When I went to lunch Friday noon, I would only discuss great thoughts after that. By great thoughts I mean ones like: ``What will be the role of computers in all of AT&amp;T?'', ``How will computers change science</a:t>
            </a:r>
            <a:r>
              <a:rPr lang="en-US" dirty="0" smtClean="0"/>
              <a:t>?'‘”</a:t>
            </a:r>
          </a:p>
          <a:p>
            <a:r>
              <a:rPr lang="en-US" dirty="0" smtClean="0"/>
              <a:t>“</a:t>
            </a:r>
            <a:r>
              <a:rPr lang="en-US" dirty="0"/>
              <a:t>I saw that computers were transforming science because I spent a lot of time asking ``What will be the impact of computers on science and how can I change it?'' I asked myself, ``How is it going to change Bell Labs</a:t>
            </a:r>
            <a:r>
              <a:rPr lang="en-US" dirty="0" smtClean="0"/>
              <a:t>?'‘”</a:t>
            </a:r>
          </a:p>
          <a:p>
            <a:r>
              <a:rPr lang="en-US" dirty="0" smtClean="0"/>
              <a:t>“</a:t>
            </a:r>
            <a:r>
              <a:rPr lang="en-US" dirty="0"/>
              <a:t>I thought hard about where was my field going, where were the opportunities, and what were the important things to do. Let me go there so there is a chance I can do important things</a:t>
            </a:r>
            <a:r>
              <a:rPr lang="en-US" dirty="0" smtClean="0"/>
              <a:t>.”</a:t>
            </a:r>
            <a:endParaRPr lang="en-US" dirty="0"/>
          </a:p>
        </p:txBody>
      </p:sp>
    </p:spTree>
    <p:extLst>
      <p:ext uri="{BB962C8B-B14F-4D97-AF65-F5344CB8AC3E}">
        <p14:creationId xmlns:p14="http://schemas.microsoft.com/office/powerpoint/2010/main" val="2918600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for Solving Problems</a:t>
            </a:r>
            <a:endParaRPr lang="en-US" dirty="0"/>
          </a:p>
        </p:txBody>
      </p:sp>
      <p:sp>
        <p:nvSpPr>
          <p:cNvPr id="3" name="Content Placeholder 2"/>
          <p:cNvSpPr>
            <a:spLocks noGrp="1"/>
          </p:cNvSpPr>
          <p:nvPr>
            <p:ph idx="1"/>
          </p:nvPr>
        </p:nvSpPr>
        <p:spPr/>
        <p:txBody>
          <a:bodyPr>
            <a:normAutofit lnSpcReduction="10000"/>
          </a:bodyPr>
          <a:lstStyle/>
          <a:p>
            <a:r>
              <a:rPr lang="en-US" dirty="0" smtClean="0"/>
              <a:t>“</a:t>
            </a:r>
            <a:r>
              <a:rPr lang="en-US" dirty="0"/>
              <a:t>Most great scientists know many important problems. They have something between 10 and 20 important problems for which they are looking for an attack. And when they see a new idea come up, one hears them say ``Well that bears on this problem.'' They drop all the other things and get after it</a:t>
            </a:r>
            <a:r>
              <a:rPr lang="en-US" dirty="0" smtClean="0"/>
              <a:t>.”</a:t>
            </a:r>
          </a:p>
          <a:p>
            <a:r>
              <a:rPr lang="en-US" dirty="0" smtClean="0"/>
              <a:t>“</a:t>
            </a:r>
            <a:r>
              <a:rPr lang="en-US" dirty="0"/>
              <a:t>The great scientists, when an opportunity opens up, get after it and they pursue it. They drop all other things. They get rid of other things and they get after an idea because they had already thought the thing through. Their minds are prepared; they see the opportunity and they go after it. Now of course lots of times it doesn't work out, but you don't have to hit many of them to do some great science. It's kind of easy. One of the chief tricks is to live a long time</a:t>
            </a:r>
            <a:r>
              <a:rPr lang="en-US" dirty="0" smtClean="0"/>
              <a:t>!”</a:t>
            </a:r>
            <a:endParaRPr lang="en-US" dirty="0"/>
          </a:p>
        </p:txBody>
      </p:sp>
    </p:spTree>
    <p:extLst>
      <p:ext uri="{BB962C8B-B14F-4D97-AF65-F5344CB8AC3E}">
        <p14:creationId xmlns:p14="http://schemas.microsoft.com/office/powerpoint/2010/main" val="2500493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vs. Closed Door</a:t>
            </a:r>
            <a:endParaRPr lang="en-US" dirty="0"/>
          </a:p>
        </p:txBody>
      </p:sp>
      <p:sp>
        <p:nvSpPr>
          <p:cNvPr id="3" name="Content Placeholder 2"/>
          <p:cNvSpPr>
            <a:spLocks noGrp="1"/>
          </p:cNvSpPr>
          <p:nvPr>
            <p:ph idx="1"/>
          </p:nvPr>
        </p:nvSpPr>
        <p:spPr/>
        <p:txBody>
          <a:bodyPr>
            <a:normAutofit fontScale="92500"/>
          </a:bodyPr>
          <a:lstStyle/>
          <a:p>
            <a:r>
              <a:rPr lang="en-US" dirty="0" smtClean="0"/>
              <a:t>“if </a:t>
            </a:r>
            <a:r>
              <a:rPr lang="en-US" dirty="0"/>
              <a:t>you have the door to your office closed, you get more work done today and tomorrow, and you are more productive than most. But 10 years later somehow you don't know quite know what problems are worth working on; all the hard work you do is sort of tangential in importance</a:t>
            </a:r>
            <a:r>
              <a:rPr lang="en-US" dirty="0" smtClean="0"/>
              <a:t>.”</a:t>
            </a:r>
          </a:p>
          <a:p>
            <a:r>
              <a:rPr lang="en-US" dirty="0" smtClean="0"/>
              <a:t>“</a:t>
            </a:r>
            <a:r>
              <a:rPr lang="en-US" dirty="0"/>
              <a:t>He who works with the door open gets all kinds of interruptions, but he also occasionally gets clues as to what the world is and what might be important</a:t>
            </a:r>
            <a:r>
              <a:rPr lang="en-US" dirty="0" smtClean="0"/>
              <a:t>.”</a:t>
            </a:r>
          </a:p>
          <a:p>
            <a:r>
              <a:rPr lang="en-US" dirty="0" smtClean="0"/>
              <a:t>“</a:t>
            </a:r>
            <a:r>
              <a:rPr lang="en-US" dirty="0"/>
              <a:t>there is a pretty good correlation between those who work with the doors open and those who ultimately do important things, although people who work with doors closed often work harder. Somehow they seem to work on slightly the wrong thing - not much, but enough that they miss </a:t>
            </a:r>
            <a:r>
              <a:rPr lang="en-US" dirty="0" smtClean="0"/>
              <a:t>fame.”</a:t>
            </a:r>
            <a:endParaRPr lang="en-US" dirty="0"/>
          </a:p>
        </p:txBody>
      </p:sp>
    </p:spTree>
    <p:extLst>
      <p:ext uri="{BB962C8B-B14F-4D97-AF65-F5344CB8AC3E}">
        <p14:creationId xmlns:p14="http://schemas.microsoft.com/office/powerpoint/2010/main" val="1944423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of Doing Research</a:t>
            </a:r>
            <a:endParaRPr lang="en-US" dirty="0"/>
          </a:p>
        </p:txBody>
      </p:sp>
      <p:sp>
        <p:nvSpPr>
          <p:cNvPr id="3" name="Content Placeholder 2"/>
          <p:cNvSpPr>
            <a:spLocks noGrp="1"/>
          </p:cNvSpPr>
          <p:nvPr>
            <p:ph idx="1"/>
          </p:nvPr>
        </p:nvSpPr>
        <p:spPr/>
        <p:txBody>
          <a:bodyPr>
            <a:normAutofit lnSpcReduction="10000"/>
          </a:bodyPr>
          <a:lstStyle/>
          <a:p>
            <a:r>
              <a:rPr lang="en-US" dirty="0" smtClean="0"/>
              <a:t>“It </a:t>
            </a:r>
            <a:r>
              <a:rPr lang="en-US" dirty="0" err="1"/>
              <a:t>ain't</a:t>
            </a:r>
            <a:r>
              <a:rPr lang="en-US" dirty="0"/>
              <a:t> what you do, it's the way that you do it</a:t>
            </a:r>
            <a:r>
              <a:rPr lang="en-US" dirty="0" smtClean="0"/>
              <a:t>.”</a:t>
            </a:r>
          </a:p>
          <a:p>
            <a:r>
              <a:rPr lang="en-US" dirty="0" smtClean="0"/>
              <a:t>“</a:t>
            </a:r>
            <a:r>
              <a:rPr lang="en-US" dirty="0"/>
              <a:t>And I realized that in truth the problem was not just to get the answer; it was to demonstrate for the first time, and beyond question, that I could beat the analog computer on its own ground with a digital machine. I reworked the method of solution, created a theory which was nice and elegant, and changed the way we computed the answer; the results were no different</a:t>
            </a:r>
            <a:r>
              <a:rPr lang="en-US" dirty="0" smtClean="0"/>
              <a:t>.”</a:t>
            </a:r>
          </a:p>
          <a:p>
            <a:r>
              <a:rPr lang="en-US" dirty="0" smtClean="0"/>
              <a:t>“</a:t>
            </a:r>
            <a:r>
              <a:rPr lang="en-US" dirty="0"/>
              <a:t> By changing the problem slightly, I did important work rather than trivial work</a:t>
            </a:r>
            <a:r>
              <a:rPr lang="en-US" dirty="0" smtClean="0"/>
              <a:t>.”</a:t>
            </a:r>
          </a:p>
          <a:p>
            <a:pPr marL="0" indent="0">
              <a:buNone/>
            </a:pPr>
            <a:r>
              <a:rPr lang="en-US" dirty="0" smtClean="0"/>
              <a:t>[Annotation: Digging out general ideas/fundamentals of the concrete work]</a:t>
            </a:r>
            <a:endParaRPr lang="en-US" dirty="0"/>
          </a:p>
        </p:txBody>
      </p:sp>
    </p:spTree>
    <p:extLst>
      <p:ext uri="{BB962C8B-B14F-4D97-AF65-F5344CB8AC3E}">
        <p14:creationId xmlns:p14="http://schemas.microsoft.com/office/powerpoint/2010/main" val="4232597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of Doing </a:t>
            </a:r>
            <a:r>
              <a:rPr lang="en-US" dirty="0" smtClean="0"/>
              <a:t>Research – cont.</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``No, I should be in the mass production of a variable product. I should be concerned with </a:t>
            </a:r>
            <a:r>
              <a:rPr lang="en-US" i="1" dirty="0"/>
              <a:t>all</a:t>
            </a:r>
            <a:r>
              <a:rPr lang="en-US" dirty="0"/>
              <a:t> of next year's problems, not just the one in front of my face</a:t>
            </a:r>
            <a:r>
              <a:rPr lang="en-US" dirty="0" smtClean="0"/>
              <a:t>.'‘”</a:t>
            </a:r>
          </a:p>
          <a:p>
            <a:r>
              <a:rPr lang="en-US" dirty="0" smtClean="0"/>
              <a:t>“By </a:t>
            </a:r>
            <a:r>
              <a:rPr lang="en-US" dirty="0"/>
              <a:t>changing the question I still got the same kind of results or better, but I changed things and did important work. I attacked the major problem </a:t>
            </a:r>
            <a:endParaRPr lang="en-US" dirty="0" smtClean="0"/>
          </a:p>
          <a:p>
            <a:pPr lvl="1"/>
            <a:r>
              <a:rPr lang="en-US" dirty="0" smtClean="0"/>
              <a:t>How </a:t>
            </a:r>
            <a:r>
              <a:rPr lang="en-US" dirty="0"/>
              <a:t>do I conquer machines and do all of next year's problems when I don't know what they are going to be? </a:t>
            </a:r>
            <a:endParaRPr lang="en-US" dirty="0" smtClean="0"/>
          </a:p>
          <a:p>
            <a:pPr lvl="1"/>
            <a:r>
              <a:rPr lang="en-US" dirty="0" smtClean="0"/>
              <a:t>How </a:t>
            </a:r>
            <a:r>
              <a:rPr lang="en-US" dirty="0"/>
              <a:t>do I prepare for it? </a:t>
            </a:r>
            <a:endParaRPr lang="en-US" dirty="0" smtClean="0"/>
          </a:p>
          <a:p>
            <a:pPr lvl="1"/>
            <a:r>
              <a:rPr lang="en-US" dirty="0" smtClean="0"/>
              <a:t>How </a:t>
            </a:r>
            <a:r>
              <a:rPr lang="en-US" dirty="0"/>
              <a:t>do I do this one so I'll be on top of it? </a:t>
            </a:r>
            <a:r>
              <a:rPr lang="en-US" dirty="0" smtClean="0"/>
              <a:t>…”</a:t>
            </a:r>
            <a:endParaRPr lang="en-US" dirty="0" smtClean="0"/>
          </a:p>
          <a:p>
            <a:endParaRPr lang="en-US" dirty="0"/>
          </a:p>
        </p:txBody>
      </p:sp>
    </p:spTree>
    <p:extLst>
      <p:ext uri="{BB962C8B-B14F-4D97-AF65-F5344CB8AC3E}">
        <p14:creationId xmlns:p14="http://schemas.microsoft.com/office/powerpoint/2010/main" val="2213590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Luck</a:t>
            </a:r>
            <a:endParaRPr lang="en-US" dirty="0"/>
          </a:p>
        </p:txBody>
      </p:sp>
      <p:sp>
        <p:nvSpPr>
          <p:cNvPr id="3" name="Content Placeholder 2"/>
          <p:cNvSpPr>
            <a:spLocks noGrp="1"/>
          </p:cNvSpPr>
          <p:nvPr>
            <p:ph idx="1"/>
          </p:nvPr>
        </p:nvSpPr>
        <p:spPr/>
        <p:txBody>
          <a:bodyPr/>
          <a:lstStyle/>
          <a:p>
            <a:r>
              <a:rPr lang="en-US" dirty="0" smtClean="0"/>
              <a:t>Characteristic of great scientists: “usually when they were young they had independent thoughts and had the courage to pursue them”</a:t>
            </a:r>
          </a:p>
          <a:p>
            <a:r>
              <a:rPr lang="en-US" dirty="0" smtClean="0"/>
              <a:t>”Luck </a:t>
            </a:r>
            <a:r>
              <a:rPr lang="en-US" dirty="0"/>
              <a:t>favors the prepared mind</a:t>
            </a:r>
            <a:r>
              <a:rPr lang="en-US" dirty="0" smtClean="0"/>
              <a:t>.” - Pasteur </a:t>
            </a:r>
          </a:p>
          <a:p>
            <a:r>
              <a:rPr lang="en-US" dirty="0" smtClean="0"/>
              <a:t>“If </a:t>
            </a:r>
            <a:r>
              <a:rPr lang="en-US" dirty="0"/>
              <a:t>others would think as hard as I did, then they would get similar results</a:t>
            </a:r>
            <a:r>
              <a:rPr lang="en-US" dirty="0" smtClean="0"/>
              <a:t>.” - Newton </a:t>
            </a:r>
          </a:p>
          <a:p>
            <a:r>
              <a:rPr lang="en-US" dirty="0" smtClean="0"/>
              <a:t>“Is </a:t>
            </a:r>
            <a:r>
              <a:rPr lang="en-US" dirty="0"/>
              <a:t>it luck that </a:t>
            </a:r>
            <a:r>
              <a:rPr lang="en-US" dirty="0" smtClean="0"/>
              <a:t>[Einstein] finally </a:t>
            </a:r>
            <a:r>
              <a:rPr lang="en-US" dirty="0"/>
              <a:t>created special relativity? Early on, he had laid down some of the pieces by thinking of the fragments. Now that's the necessary but not sufficient condition. All of these items I will talk about are both luck and not luck</a:t>
            </a:r>
            <a:r>
              <a:rPr lang="en-US" dirty="0" smtClean="0"/>
              <a:t>.”</a:t>
            </a:r>
          </a:p>
        </p:txBody>
      </p:sp>
    </p:spTree>
    <p:extLst>
      <p:ext uri="{BB962C8B-B14F-4D97-AF65-F5344CB8AC3E}">
        <p14:creationId xmlns:p14="http://schemas.microsoft.com/office/powerpoint/2010/main" val="1970902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of Doing </a:t>
            </a:r>
            <a:r>
              <a:rPr lang="en-US" dirty="0" smtClean="0"/>
              <a:t>Research – cont.</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You should do your job in such a fashion that others can build on top of it, so they will indeed say, ``Yes, I've stood on so and </a:t>
            </a:r>
            <a:r>
              <a:rPr lang="en-US" dirty="0" err="1"/>
              <a:t>so's</a:t>
            </a:r>
            <a:r>
              <a:rPr lang="en-US" dirty="0"/>
              <a:t> shoulders and I saw further.'' </a:t>
            </a:r>
            <a:r>
              <a:rPr lang="en-US" dirty="0" smtClean="0"/>
              <a:t>[Annotation: inspiring others]</a:t>
            </a:r>
          </a:p>
          <a:p>
            <a:r>
              <a:rPr lang="en-US" dirty="0" smtClean="0"/>
              <a:t>“The </a:t>
            </a:r>
            <a:r>
              <a:rPr lang="en-US" dirty="0"/>
              <a:t>essence of science is cumulative. By changing a problem slightly you can often do great work rather than merely good work. Instead of attacking isolated problems, I made the resolution that I would never again solve an isolated problem except as characteristic of a class</a:t>
            </a:r>
            <a:r>
              <a:rPr lang="en-US" dirty="0" smtClean="0"/>
              <a:t>.”</a:t>
            </a:r>
            <a:endParaRPr lang="en-US" dirty="0"/>
          </a:p>
        </p:txBody>
      </p:sp>
    </p:spTree>
    <p:extLst>
      <p:ext uri="{BB962C8B-B14F-4D97-AF65-F5344CB8AC3E}">
        <p14:creationId xmlns:p14="http://schemas.microsoft.com/office/powerpoint/2010/main" val="4222834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Generalization and Abstraction</a:t>
            </a:r>
            <a:endParaRPr lang="en-US" dirty="0"/>
          </a:p>
        </p:txBody>
      </p:sp>
      <p:sp>
        <p:nvSpPr>
          <p:cNvPr id="3" name="Content Placeholder 2"/>
          <p:cNvSpPr>
            <a:spLocks noGrp="1"/>
          </p:cNvSpPr>
          <p:nvPr>
            <p:ph idx="1"/>
          </p:nvPr>
        </p:nvSpPr>
        <p:spPr/>
        <p:txBody>
          <a:bodyPr/>
          <a:lstStyle/>
          <a:p>
            <a:r>
              <a:rPr lang="en-US" dirty="0" smtClean="0"/>
              <a:t>“</a:t>
            </a:r>
            <a:r>
              <a:rPr lang="en-US" dirty="0"/>
              <a:t>Now if you are much of a mathematician you know that the effort to generalize often means that the solution is simple. Often by stopping and saying, ``This is the problem he wants but this is characteristic of so and so. Yes, I can attack the whole class with a far superior method than the particular one because I was earlier embedded in needless detail.'' The business of abstraction frequently makes things simple. Furthermore, I filed away the methods and prepared for the future problems</a:t>
            </a:r>
            <a:r>
              <a:rPr lang="en-US" dirty="0" smtClean="0"/>
              <a:t>.”</a:t>
            </a:r>
            <a:endParaRPr lang="en-US" dirty="0"/>
          </a:p>
        </p:txBody>
      </p:sp>
    </p:spTree>
    <p:extLst>
      <p:ext uri="{BB962C8B-B14F-4D97-AF65-F5344CB8AC3E}">
        <p14:creationId xmlns:p14="http://schemas.microsoft.com/office/powerpoint/2010/main" val="628194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Generalization and Abstraction – cont. </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It is a poor workman who blames his tools - the good man gets on with the job, given what he's got, and gets the best answer he can.'' </a:t>
            </a:r>
            <a:endParaRPr lang="en-US" dirty="0" smtClean="0"/>
          </a:p>
          <a:p>
            <a:r>
              <a:rPr lang="en-US" dirty="0" smtClean="0"/>
              <a:t>“And </a:t>
            </a:r>
            <a:r>
              <a:rPr lang="en-US" dirty="0"/>
              <a:t>I suggest that by altering the problem, by looking at the thing differently, you can make a great deal of difference in your final productivity because you can either do it in such a fashion that people can indeed build on what you've done, or you can do it in such a fashion that the next person has to essentially duplicate again what you've done. </a:t>
            </a:r>
            <a:endParaRPr lang="en-US" dirty="0" smtClean="0"/>
          </a:p>
          <a:p>
            <a:pPr lvl="1"/>
            <a:r>
              <a:rPr lang="en-US" dirty="0" smtClean="0"/>
              <a:t>It </a:t>
            </a:r>
            <a:r>
              <a:rPr lang="en-US" dirty="0"/>
              <a:t>isn't just a matter of the job, it's the way you </a:t>
            </a:r>
            <a:r>
              <a:rPr lang="en-US" b="1" dirty="0"/>
              <a:t>write the report</a:t>
            </a:r>
            <a:r>
              <a:rPr lang="en-US" dirty="0"/>
              <a:t>, the way you </a:t>
            </a:r>
            <a:r>
              <a:rPr lang="en-US" b="1" dirty="0"/>
              <a:t>write the paper</a:t>
            </a:r>
            <a:r>
              <a:rPr lang="en-US" dirty="0"/>
              <a:t>, the whole attitude. It's just as easy to do </a:t>
            </a:r>
            <a:r>
              <a:rPr lang="en-US" b="1" dirty="0"/>
              <a:t>a broad, general job </a:t>
            </a:r>
            <a:r>
              <a:rPr lang="en-US" dirty="0"/>
              <a:t>as one very special case. And it's much more satisfying and rewarding</a:t>
            </a:r>
            <a:r>
              <a:rPr lang="en-US" dirty="0" smtClean="0"/>
              <a:t>!”</a:t>
            </a:r>
            <a:endParaRPr lang="en-US" dirty="0"/>
          </a:p>
        </p:txBody>
      </p:sp>
    </p:spTree>
    <p:extLst>
      <p:ext uri="{BB962C8B-B14F-4D97-AF65-F5344CB8AC3E}">
        <p14:creationId xmlns:p14="http://schemas.microsoft.com/office/powerpoint/2010/main" val="268605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Selling – Why? </a:t>
            </a:r>
            <a:endParaRPr lang="en-US" dirty="0"/>
          </a:p>
        </p:txBody>
      </p:sp>
      <p:sp>
        <p:nvSpPr>
          <p:cNvPr id="3" name="Content Placeholder 2"/>
          <p:cNvSpPr>
            <a:spLocks noGrp="1"/>
          </p:cNvSpPr>
          <p:nvPr>
            <p:ph idx="1"/>
          </p:nvPr>
        </p:nvSpPr>
        <p:spPr/>
        <p:txBody>
          <a:bodyPr/>
          <a:lstStyle/>
          <a:p>
            <a:r>
              <a:rPr lang="en-US" dirty="0" smtClean="0"/>
              <a:t>“it </a:t>
            </a:r>
            <a:r>
              <a:rPr lang="en-US" dirty="0"/>
              <a:t>is not sufficient to do a job, you have to sell </a:t>
            </a:r>
            <a:r>
              <a:rPr lang="en-US" dirty="0" smtClean="0"/>
              <a:t>it”</a:t>
            </a:r>
          </a:p>
          <a:p>
            <a:r>
              <a:rPr lang="en-US" dirty="0" smtClean="0"/>
              <a:t>“</a:t>
            </a:r>
            <a:r>
              <a:rPr lang="en-US" dirty="0"/>
              <a:t>But the fact is everyone is busy with their own work. You must present it so well that they will set aside what they are doing, look at what you've done, read it, and come back and say, ``Yes, that was good.'' </a:t>
            </a:r>
            <a:r>
              <a:rPr lang="en-US" dirty="0" smtClean="0"/>
              <a:t>”</a:t>
            </a:r>
          </a:p>
          <a:p>
            <a:r>
              <a:rPr lang="en-US" dirty="0" smtClean="0"/>
              <a:t>“</a:t>
            </a:r>
            <a:r>
              <a:rPr lang="en-US" dirty="0"/>
              <a:t>You had better write your report so when it is published in the Physical Review, or wherever else you want it, as the readers are turning the pages they won't just turn your pages but they will stop and read yours. If they don't stop and read it, you won't get credit</a:t>
            </a:r>
            <a:r>
              <a:rPr lang="en-US" dirty="0" smtClean="0"/>
              <a:t>.”</a:t>
            </a:r>
          </a:p>
          <a:p>
            <a:pPr lvl="1"/>
            <a:r>
              <a:rPr lang="en-US" dirty="0" smtClean="0"/>
              <a:t>[Annotation: That is why publishing in highly visible venues helps]</a:t>
            </a:r>
            <a:endParaRPr lang="en-US" dirty="0"/>
          </a:p>
        </p:txBody>
      </p:sp>
    </p:spTree>
    <p:extLst>
      <p:ext uri="{BB962C8B-B14F-4D97-AF65-F5344CB8AC3E}">
        <p14:creationId xmlns:p14="http://schemas.microsoft.com/office/powerpoint/2010/main" val="3483172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Selling – How? </a:t>
            </a:r>
            <a:endParaRPr lang="en-US" dirty="0"/>
          </a:p>
        </p:txBody>
      </p:sp>
      <p:sp>
        <p:nvSpPr>
          <p:cNvPr id="3" name="Content Placeholder 2"/>
          <p:cNvSpPr>
            <a:spLocks noGrp="1"/>
          </p:cNvSpPr>
          <p:nvPr>
            <p:ph idx="1"/>
          </p:nvPr>
        </p:nvSpPr>
        <p:spPr/>
        <p:txBody>
          <a:bodyPr/>
          <a:lstStyle/>
          <a:p>
            <a:r>
              <a:rPr lang="en-US" dirty="0" smtClean="0"/>
              <a:t>“</a:t>
            </a:r>
            <a:r>
              <a:rPr lang="en-US" dirty="0"/>
              <a:t>You have to learn to write clearly and well so that people will read it</a:t>
            </a:r>
            <a:r>
              <a:rPr lang="en-US" dirty="0" smtClean="0"/>
              <a:t>”</a:t>
            </a:r>
          </a:p>
          <a:p>
            <a:r>
              <a:rPr lang="en-US" dirty="0" smtClean="0"/>
              <a:t>“</a:t>
            </a:r>
            <a:r>
              <a:rPr lang="en-US" dirty="0"/>
              <a:t>you must learn to give reasonably formal </a:t>
            </a:r>
            <a:r>
              <a:rPr lang="en-US" dirty="0" smtClean="0"/>
              <a:t>talks”</a:t>
            </a:r>
          </a:p>
          <a:p>
            <a:r>
              <a:rPr lang="en-US" dirty="0" smtClean="0"/>
              <a:t>“you </a:t>
            </a:r>
            <a:r>
              <a:rPr lang="en-US" dirty="0"/>
              <a:t>also must learn to give informal </a:t>
            </a:r>
            <a:r>
              <a:rPr lang="en-US" dirty="0" smtClean="0"/>
              <a:t>talks”</a:t>
            </a:r>
          </a:p>
          <a:p>
            <a:r>
              <a:rPr lang="en-US" dirty="0"/>
              <a:t> </a:t>
            </a:r>
            <a:r>
              <a:rPr lang="en-US" dirty="0" smtClean="0"/>
              <a:t>Bad: `back </a:t>
            </a:r>
            <a:r>
              <a:rPr lang="en-US" dirty="0"/>
              <a:t>room </a:t>
            </a:r>
            <a:r>
              <a:rPr lang="en-US" dirty="0" smtClean="0"/>
              <a:t>scientists‘:</a:t>
            </a:r>
          </a:p>
          <a:p>
            <a:pPr lvl="1"/>
            <a:r>
              <a:rPr lang="en-US" dirty="0" smtClean="0"/>
              <a:t>“In </a:t>
            </a:r>
            <a:r>
              <a:rPr lang="en-US" dirty="0"/>
              <a:t>a conference, they would keep quiet. Three weeks later after a decision was made they filed a report saying why you should do so and so. Well, it was too late</a:t>
            </a:r>
            <a:r>
              <a:rPr lang="en-US" dirty="0" smtClean="0"/>
              <a:t>.”</a:t>
            </a:r>
          </a:p>
          <a:p>
            <a:pPr lvl="1"/>
            <a:r>
              <a:rPr lang="en-US" dirty="0" smtClean="0"/>
              <a:t>They should have “[stood] </a:t>
            </a:r>
            <a:r>
              <a:rPr lang="en-US" dirty="0"/>
              <a:t>up right in the middle of a hot conference, in the middle of activity, and say, ``We should do this for these reasons</a:t>
            </a:r>
            <a:r>
              <a:rPr lang="en-US" dirty="0" smtClean="0"/>
              <a:t>.''”</a:t>
            </a:r>
          </a:p>
        </p:txBody>
      </p:sp>
    </p:spTree>
    <p:extLst>
      <p:ext uri="{BB962C8B-B14F-4D97-AF65-F5344CB8AC3E}">
        <p14:creationId xmlns:p14="http://schemas.microsoft.com/office/powerpoint/2010/main" val="36768950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Selling – How to Give Technical Talks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technical person wants to give a highly limited technical talk. Most of the time the audience wants a broad general talk and wants much more survey and background than the speaker is willing to give</a:t>
            </a:r>
            <a:r>
              <a:rPr lang="en-US" dirty="0" smtClean="0"/>
              <a:t>.”</a:t>
            </a:r>
          </a:p>
          <a:p>
            <a:r>
              <a:rPr lang="en-US" dirty="0" smtClean="0"/>
              <a:t>Bad: “The </a:t>
            </a:r>
            <a:r>
              <a:rPr lang="en-US" dirty="0"/>
              <a:t>speaker names a topic and suddenly plunges into the details he's solved. Few people in the audience may follow</a:t>
            </a:r>
            <a:r>
              <a:rPr lang="en-US" dirty="0" smtClean="0"/>
              <a:t>.” ”The </a:t>
            </a:r>
            <a:r>
              <a:rPr lang="en-US" dirty="0"/>
              <a:t>tendency is to give a highly restricted, safe talk; this is usually ineffective. Furthermore, many talks are filled with far too much information</a:t>
            </a:r>
            <a:r>
              <a:rPr lang="en-US" dirty="0" smtClean="0"/>
              <a:t>.” </a:t>
            </a:r>
          </a:p>
          <a:p>
            <a:r>
              <a:rPr lang="en-US" dirty="0" smtClean="0"/>
              <a:t>Good: “You </a:t>
            </a:r>
            <a:r>
              <a:rPr lang="en-US" dirty="0"/>
              <a:t>should paint a general picture to say why it's important, and then slowly give a sketch of what was done. Then a larger number of people will say, ``Yes, Joe has done that,'' or ``Mary has done that; I really see where it is; yes, Mary really gave a good talk; I understand what Mary has done</a:t>
            </a:r>
            <a:r>
              <a:rPr lang="en-US" dirty="0" smtClean="0"/>
              <a:t>.''</a:t>
            </a:r>
          </a:p>
        </p:txBody>
      </p:sp>
    </p:spTree>
    <p:extLst>
      <p:ext uri="{BB962C8B-B14F-4D97-AF65-F5344CB8AC3E}">
        <p14:creationId xmlns:p14="http://schemas.microsoft.com/office/powerpoint/2010/main" val="42603305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Educating Your Boss</a:t>
            </a:r>
            <a:endParaRPr lang="en-US" dirty="0"/>
          </a:p>
        </p:txBody>
      </p:sp>
      <p:sp>
        <p:nvSpPr>
          <p:cNvPr id="3" name="Content Placeholder 2"/>
          <p:cNvSpPr>
            <a:spLocks noGrp="1"/>
          </p:cNvSpPr>
          <p:nvPr>
            <p:ph idx="1"/>
          </p:nvPr>
        </p:nvSpPr>
        <p:spPr>
          <a:xfrm>
            <a:off x="630380" y="1794453"/>
            <a:ext cx="11100957" cy="4772602"/>
          </a:xfrm>
        </p:spPr>
        <p:txBody>
          <a:bodyPr>
            <a:normAutofit fontScale="85000" lnSpcReduction="20000"/>
          </a:bodyPr>
          <a:lstStyle/>
          <a:p>
            <a:r>
              <a:rPr lang="en-US" dirty="0" smtClean="0"/>
              <a:t>“</a:t>
            </a:r>
            <a:r>
              <a:rPr lang="en-US" dirty="0"/>
              <a:t>Now you might tell me you haven't got control over what you have to work on. Well, when you first begin, you may not. But once you're moderately successful, there are more people asking for results than you can deliver and you have some power of choice, but not completely</a:t>
            </a:r>
            <a:r>
              <a:rPr lang="en-US" dirty="0" smtClean="0"/>
              <a:t>.”</a:t>
            </a:r>
          </a:p>
          <a:p>
            <a:r>
              <a:rPr lang="en-US" b="1" dirty="0" smtClean="0"/>
              <a:t>Direct way</a:t>
            </a:r>
            <a:r>
              <a:rPr lang="en-US" dirty="0" smtClean="0"/>
              <a:t>: “One </a:t>
            </a:r>
            <a:r>
              <a:rPr lang="en-US" dirty="0"/>
              <a:t>lesson was sufficient to educate my boss as to why I didn't want to do big jobs that displaced exploratory research and why I was justified in not doing crash jobs which absorb all the research computing facilities</a:t>
            </a:r>
            <a:r>
              <a:rPr lang="en-US" dirty="0" smtClean="0"/>
              <a:t>.”</a:t>
            </a:r>
          </a:p>
          <a:p>
            <a:r>
              <a:rPr lang="en-US" b="1" dirty="0" smtClean="0"/>
              <a:t>Indirect way</a:t>
            </a:r>
            <a:r>
              <a:rPr lang="en-US" dirty="0" smtClean="0"/>
              <a:t>: “</a:t>
            </a:r>
            <a:r>
              <a:rPr lang="en-US" dirty="0"/>
              <a:t>Every time I had to tell some scientist in some other area, ``No I can't; I haven't the machine capacity,'' he complained. I said ``Go tell </a:t>
            </a:r>
            <a:r>
              <a:rPr lang="en-US" i="1" dirty="0"/>
              <a:t>your</a:t>
            </a:r>
            <a:r>
              <a:rPr lang="en-US" dirty="0"/>
              <a:t> Vice President that Hamming needs more computing capacity.'' After a while I could see what was happening up there at the top; many people said to my Vice President, ``Your man needs more computing capacity.'' I got it</a:t>
            </a:r>
            <a:r>
              <a:rPr lang="en-US" dirty="0" smtClean="0"/>
              <a:t>!”</a:t>
            </a:r>
          </a:p>
          <a:p>
            <a:r>
              <a:rPr lang="en-US" b="1" dirty="0" smtClean="0"/>
              <a:t>Accumulate evidence</a:t>
            </a:r>
            <a:r>
              <a:rPr lang="en-US" dirty="0" smtClean="0"/>
              <a:t>: “I </a:t>
            </a:r>
            <a:r>
              <a:rPr lang="en-US" dirty="0"/>
              <a:t>waited a couple of years. I then went through a year of BSTJ articles and counted what fraction thanked some programmer. I took it into the boss and said, ``That's the central role computing is playing in Bell Labs; if the BSTJ is important, that's how important computing is.'' He had to give in</a:t>
            </a:r>
            <a:r>
              <a:rPr lang="en-US" dirty="0" smtClean="0"/>
              <a:t>.”</a:t>
            </a:r>
            <a:endParaRPr lang="en-US" dirty="0"/>
          </a:p>
        </p:txBody>
      </p:sp>
    </p:spTree>
    <p:extLst>
      <p:ext uri="{BB962C8B-B14F-4D97-AF65-F5344CB8AC3E}">
        <p14:creationId xmlns:p14="http://schemas.microsoft.com/office/powerpoint/2010/main" val="16702445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Worth Being a Great Scientist?</a:t>
            </a:r>
            <a:endParaRPr lang="en-US" dirty="0"/>
          </a:p>
        </p:txBody>
      </p:sp>
      <p:sp>
        <p:nvSpPr>
          <p:cNvPr id="3" name="Content Placeholder 2"/>
          <p:cNvSpPr>
            <a:spLocks noGrp="1"/>
          </p:cNvSpPr>
          <p:nvPr>
            <p:ph idx="1"/>
          </p:nvPr>
        </p:nvSpPr>
        <p:spPr/>
        <p:txBody>
          <a:bodyPr>
            <a:normAutofit lnSpcReduction="10000"/>
          </a:bodyPr>
          <a:lstStyle/>
          <a:p>
            <a:r>
              <a:rPr lang="en-US" dirty="0" smtClean="0"/>
              <a:t>“</a:t>
            </a:r>
            <a:r>
              <a:rPr lang="en-US" dirty="0"/>
              <a:t>``Yes, doing really first-class work, and knowing it, is as good as wine, </a:t>
            </a:r>
            <a:r>
              <a:rPr lang="en-US" dirty="0" smtClean="0"/>
              <a:t>women/men </a:t>
            </a:r>
            <a:r>
              <a:rPr lang="en-US" dirty="0"/>
              <a:t>and song put together</a:t>
            </a:r>
            <a:r>
              <a:rPr lang="en-US" dirty="0" smtClean="0"/>
              <a:t>,'‘”</a:t>
            </a:r>
          </a:p>
          <a:p>
            <a:r>
              <a:rPr lang="en-US" dirty="0" smtClean="0"/>
              <a:t>“</a:t>
            </a:r>
            <a:r>
              <a:rPr lang="en-US" dirty="0"/>
              <a:t>And if you look at the bosses, they tend to come back or ask for reports, trying to participate in those moments of discovery. They're always in the way</a:t>
            </a:r>
            <a:r>
              <a:rPr lang="en-US" dirty="0" smtClean="0"/>
              <a:t>.”</a:t>
            </a:r>
          </a:p>
          <a:p>
            <a:r>
              <a:rPr lang="en-US" dirty="0" smtClean="0"/>
              <a:t>“</a:t>
            </a:r>
            <a:r>
              <a:rPr lang="en-US" dirty="0"/>
              <a:t>I have never dared to go out and ask those who didn't do great work how they felt about the matter. It's a biased sample, but I still think it is worth the struggle</a:t>
            </a:r>
            <a:r>
              <a:rPr lang="en-US" dirty="0" smtClean="0"/>
              <a:t>.”</a:t>
            </a:r>
          </a:p>
          <a:p>
            <a:r>
              <a:rPr lang="en-US" dirty="0" smtClean="0"/>
              <a:t>“the </a:t>
            </a:r>
            <a:r>
              <a:rPr lang="en-US" dirty="0"/>
              <a:t>value is in the </a:t>
            </a:r>
            <a:r>
              <a:rPr lang="en-US" b="1" dirty="0"/>
              <a:t>struggle</a:t>
            </a:r>
            <a:r>
              <a:rPr lang="en-US" dirty="0"/>
              <a:t> more than it is in the result. The struggle to make something of yourself seems to be worthwhile in itself. The success and fame are sort of </a:t>
            </a:r>
            <a:r>
              <a:rPr lang="en-US" b="1" dirty="0" smtClean="0"/>
              <a:t>dividends</a:t>
            </a:r>
            <a:r>
              <a:rPr lang="en-US" dirty="0" smtClean="0"/>
              <a:t>”</a:t>
            </a:r>
            <a:endParaRPr lang="en-US" dirty="0"/>
          </a:p>
        </p:txBody>
      </p:sp>
    </p:spTree>
    <p:extLst>
      <p:ext uri="{BB962C8B-B14F-4D97-AF65-F5344CB8AC3E}">
        <p14:creationId xmlns:p14="http://schemas.microsoft.com/office/powerpoint/2010/main" val="14823656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 Analysis: Lack of Drive/Commitment</a:t>
            </a:r>
            <a:endParaRPr lang="en-US" dirty="0"/>
          </a:p>
        </p:txBody>
      </p:sp>
      <p:sp>
        <p:nvSpPr>
          <p:cNvPr id="3" name="Content Placeholder 2"/>
          <p:cNvSpPr>
            <a:spLocks noGrp="1"/>
          </p:cNvSpPr>
          <p:nvPr>
            <p:ph idx="1"/>
          </p:nvPr>
        </p:nvSpPr>
        <p:spPr/>
        <p:txBody>
          <a:bodyPr/>
          <a:lstStyle/>
          <a:p>
            <a:r>
              <a:rPr lang="en-US" dirty="0" smtClean="0"/>
              <a:t>“</a:t>
            </a:r>
            <a:r>
              <a:rPr lang="en-US" dirty="0"/>
              <a:t>The people who do great work with less ability but who are committed to it, get more done that those who have great skill and dabble in it, who work during the day and go home and do other things and come back and work the next day. They don't have the deep commitment that is apparently necessary for really first-class work. They turn out lots of good work, but we were talking, remember, about first-class work</a:t>
            </a:r>
            <a:r>
              <a:rPr lang="en-US" dirty="0" smtClean="0"/>
              <a:t>.”</a:t>
            </a:r>
          </a:p>
          <a:p>
            <a:r>
              <a:rPr lang="en-US" dirty="0" smtClean="0"/>
              <a:t>“</a:t>
            </a:r>
            <a:r>
              <a:rPr lang="en-US" dirty="0"/>
              <a:t>Good people, very talented people, almost always turn out good work. We're talking about the outstanding work, the type of work that gets the Nobel Prize and gets recognition</a:t>
            </a:r>
            <a:r>
              <a:rPr lang="en-US" dirty="0" smtClean="0"/>
              <a:t>.”</a:t>
            </a:r>
            <a:endParaRPr lang="en-US" dirty="0"/>
          </a:p>
        </p:txBody>
      </p:sp>
    </p:spTree>
    <p:extLst>
      <p:ext uri="{BB962C8B-B14F-4D97-AF65-F5344CB8AC3E}">
        <p14:creationId xmlns:p14="http://schemas.microsoft.com/office/powerpoint/2010/main" val="5378340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 Analysis: Personality Defects</a:t>
            </a:r>
            <a:br>
              <a:rPr lang="en-US" dirty="0" smtClean="0"/>
            </a:br>
            <a:r>
              <a:rPr lang="en-US" dirty="0" smtClean="0"/>
              <a:t>Fail to Work with the System</a:t>
            </a:r>
            <a:endParaRPr lang="en-US" dirty="0"/>
          </a:p>
        </p:txBody>
      </p:sp>
      <p:sp>
        <p:nvSpPr>
          <p:cNvPr id="3" name="Content Placeholder 2"/>
          <p:cNvSpPr>
            <a:spLocks noGrp="1"/>
          </p:cNvSpPr>
          <p:nvPr>
            <p:ph idx="1"/>
          </p:nvPr>
        </p:nvSpPr>
        <p:spPr/>
        <p:txBody>
          <a:bodyPr/>
          <a:lstStyle/>
          <a:p>
            <a:r>
              <a:rPr lang="en-US" dirty="0" smtClean="0"/>
              <a:t>“</a:t>
            </a:r>
            <a:r>
              <a:rPr lang="en-US" dirty="0"/>
              <a:t>The secretary said, ``Of course I can't help him; I don't get his mail. He won't give me the stuff to log in; I don't know where he puts it on the floor. Of course I can't help him.'' So I went to him and said, ``Look, if you adopt the present method and do what you can do single-handedly, you can go just that far and no farther than you can do single-handedly. If you will learn to work with the system, you can go as far as the system will support you</a:t>
            </a:r>
            <a:r>
              <a:rPr lang="en-US" dirty="0" smtClean="0"/>
              <a:t>.'‘”</a:t>
            </a:r>
          </a:p>
          <a:p>
            <a:r>
              <a:rPr lang="en-US" dirty="0" smtClean="0"/>
              <a:t>“</a:t>
            </a:r>
            <a:r>
              <a:rPr lang="en-US" dirty="0"/>
              <a:t>He had his personality defect of wanting total control and was not willing to recognize that you need the support of the system</a:t>
            </a:r>
            <a:r>
              <a:rPr lang="en-US" dirty="0" smtClean="0"/>
              <a:t>.”</a:t>
            </a:r>
            <a:endParaRPr lang="en-US" dirty="0"/>
          </a:p>
        </p:txBody>
      </p:sp>
    </p:spTree>
    <p:extLst>
      <p:ext uri="{BB962C8B-B14F-4D97-AF65-F5344CB8AC3E}">
        <p14:creationId xmlns:p14="http://schemas.microsoft.com/office/powerpoint/2010/main" val="261978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Courage</a:t>
            </a:r>
            <a:endParaRPr lang="en-US" dirty="0"/>
          </a:p>
        </p:txBody>
      </p:sp>
      <p:sp>
        <p:nvSpPr>
          <p:cNvPr id="3" name="Content Placeholder 2"/>
          <p:cNvSpPr>
            <a:spLocks noGrp="1"/>
          </p:cNvSpPr>
          <p:nvPr>
            <p:ph idx="1"/>
          </p:nvPr>
        </p:nvSpPr>
        <p:spPr/>
        <p:txBody>
          <a:bodyPr/>
          <a:lstStyle/>
          <a:p>
            <a:r>
              <a:rPr lang="en-US" dirty="0" smtClean="0"/>
              <a:t>Characteristic of great scientists: “having courage”</a:t>
            </a:r>
          </a:p>
          <a:p>
            <a:r>
              <a:rPr lang="en-US" dirty="0" smtClean="0"/>
              <a:t>“</a:t>
            </a:r>
            <a:r>
              <a:rPr lang="en-US" dirty="0"/>
              <a:t>Once you get your courage up and believe that you can do important problems, then you can. If you think you can't, almost surely you are not going to</a:t>
            </a:r>
            <a:r>
              <a:rPr lang="en-US" dirty="0" smtClean="0"/>
              <a:t>.”</a:t>
            </a:r>
          </a:p>
          <a:p>
            <a:r>
              <a:rPr lang="en-US" dirty="0" smtClean="0"/>
              <a:t>“</a:t>
            </a:r>
            <a:r>
              <a:rPr lang="en-US" dirty="0"/>
              <a:t>They will go forward under incredible circumstances; they think and continue to think</a:t>
            </a:r>
            <a:r>
              <a:rPr lang="en-US" dirty="0" smtClean="0"/>
              <a:t>.”</a:t>
            </a:r>
          </a:p>
        </p:txBody>
      </p:sp>
    </p:spTree>
    <p:extLst>
      <p:ext uri="{BB962C8B-B14F-4D97-AF65-F5344CB8AC3E}">
        <p14:creationId xmlns:p14="http://schemas.microsoft.com/office/powerpoint/2010/main" val="1281048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 Analysis: Personality Defects</a:t>
            </a:r>
            <a:br>
              <a:rPr lang="en-US" dirty="0"/>
            </a:br>
            <a:r>
              <a:rPr lang="en-US" dirty="0"/>
              <a:t>Fail to Work with the </a:t>
            </a:r>
            <a:r>
              <a:rPr lang="en-US" dirty="0" smtClean="0"/>
              <a:t>System – cont.</a:t>
            </a:r>
            <a:endParaRPr lang="en-US" dirty="0"/>
          </a:p>
        </p:txBody>
      </p:sp>
      <p:sp>
        <p:nvSpPr>
          <p:cNvPr id="3" name="Content Placeholder 2"/>
          <p:cNvSpPr>
            <a:spLocks noGrp="1"/>
          </p:cNvSpPr>
          <p:nvPr>
            <p:ph idx="1"/>
          </p:nvPr>
        </p:nvSpPr>
        <p:spPr/>
        <p:txBody>
          <a:bodyPr/>
          <a:lstStyle/>
          <a:p>
            <a:r>
              <a:rPr lang="en-US" dirty="0" smtClean="0"/>
              <a:t>“</a:t>
            </a:r>
            <a:r>
              <a:rPr lang="en-US" dirty="0"/>
              <a:t>good scientists will fight the system rather than learn to work with the system and take advantage of all the system has to offer</a:t>
            </a:r>
            <a:r>
              <a:rPr lang="en-US" dirty="0" smtClean="0"/>
              <a:t>.”</a:t>
            </a:r>
          </a:p>
          <a:p>
            <a:r>
              <a:rPr lang="en-US" dirty="0" smtClean="0"/>
              <a:t>“</a:t>
            </a:r>
            <a:r>
              <a:rPr lang="en-US" dirty="0"/>
              <a:t>It takes patience, but you can learn how to use the system pretty well, and you can learn how to get around it. </a:t>
            </a:r>
            <a:r>
              <a:rPr lang="en-US" dirty="0" smtClean="0"/>
              <a:t>”</a:t>
            </a:r>
          </a:p>
          <a:p>
            <a:r>
              <a:rPr lang="en-US" dirty="0" smtClean="0"/>
              <a:t>“</a:t>
            </a:r>
            <a:r>
              <a:rPr lang="en-US" dirty="0"/>
              <a:t>After all, if you want a decision `No', you just go to your boss and get a `No' easy. If you want to do something, don't ask, do it. Present him with an accomplished fact. Don't give him a chance to tell you `No'. But if you want a `No', it's easy to get a `No</a:t>
            </a:r>
            <a:r>
              <a:rPr lang="en-US" dirty="0" smtClean="0"/>
              <a:t>'.”</a:t>
            </a:r>
          </a:p>
          <a:p>
            <a:r>
              <a:rPr lang="en-US" dirty="0" smtClean="0"/>
              <a:t>[Annotation: Similar situations when students work with the advisor]</a:t>
            </a:r>
            <a:endParaRPr lang="en-US" dirty="0"/>
          </a:p>
        </p:txBody>
      </p:sp>
    </p:spTree>
    <p:extLst>
      <p:ext uri="{BB962C8B-B14F-4D97-AF65-F5344CB8AC3E}">
        <p14:creationId xmlns:p14="http://schemas.microsoft.com/office/powerpoint/2010/main" val="29582087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 Analysis: Personality Defects</a:t>
            </a:r>
            <a:br>
              <a:rPr lang="en-US" dirty="0"/>
            </a:br>
            <a:r>
              <a:rPr lang="en-US" dirty="0" smtClean="0"/>
              <a:t>Ego Assertion</a:t>
            </a:r>
            <a:endParaRPr lang="en-US" dirty="0"/>
          </a:p>
        </p:txBody>
      </p:sp>
      <p:sp>
        <p:nvSpPr>
          <p:cNvPr id="3" name="Content Placeholder 2"/>
          <p:cNvSpPr>
            <a:spLocks noGrp="1"/>
          </p:cNvSpPr>
          <p:nvPr>
            <p:ph idx="1"/>
          </p:nvPr>
        </p:nvSpPr>
        <p:spPr>
          <a:xfrm>
            <a:off x="703117" y="1836015"/>
            <a:ext cx="11142519" cy="4772603"/>
          </a:xfrm>
        </p:spPr>
        <p:txBody>
          <a:bodyPr>
            <a:normAutofit fontScale="92500" lnSpcReduction="20000"/>
          </a:bodyPr>
          <a:lstStyle/>
          <a:p>
            <a:r>
              <a:rPr lang="en-US" dirty="0" smtClean="0"/>
              <a:t>“I </a:t>
            </a:r>
            <a:r>
              <a:rPr lang="en-US" dirty="0"/>
              <a:t>wasn't dressing the way they felt somebody in that situation should. It came down to just that - I wasn't dressing properly. I had to make the decision - was I going to assert my ego and dress the way I wanted to and have it steadily drain my effort from my professional life, or was I going to appear to conform better? I decided I would make an effort to appear to conform properly</a:t>
            </a:r>
            <a:r>
              <a:rPr lang="en-US" dirty="0" smtClean="0"/>
              <a:t>. </a:t>
            </a:r>
            <a:r>
              <a:rPr lang="en-US" dirty="0"/>
              <a:t>The moment I did, I got much better service. </a:t>
            </a:r>
            <a:r>
              <a:rPr lang="en-US" dirty="0" smtClean="0"/>
              <a:t>”</a:t>
            </a:r>
          </a:p>
          <a:p>
            <a:r>
              <a:rPr lang="en-US" dirty="0" smtClean="0"/>
              <a:t>“</a:t>
            </a:r>
            <a:r>
              <a:rPr lang="en-US" dirty="0"/>
              <a:t>An enormous number of scientists feel they must assert their ego and do their thing their way. </a:t>
            </a:r>
            <a:r>
              <a:rPr lang="en-US" dirty="0" smtClean="0"/>
              <a:t>”</a:t>
            </a:r>
          </a:p>
          <a:p>
            <a:r>
              <a:rPr lang="en-US" dirty="0" smtClean="0"/>
              <a:t>“</a:t>
            </a:r>
            <a:r>
              <a:rPr lang="en-US" dirty="0"/>
              <a:t>``The </a:t>
            </a:r>
            <a:r>
              <a:rPr lang="en-US" i="1" dirty="0"/>
              <a:t>appearance of conforming</a:t>
            </a:r>
            <a:r>
              <a:rPr lang="en-US" dirty="0"/>
              <a:t> gets you a long way</a:t>
            </a:r>
            <a:r>
              <a:rPr lang="en-US" dirty="0" smtClean="0"/>
              <a:t>.'‘”</a:t>
            </a:r>
          </a:p>
          <a:p>
            <a:r>
              <a:rPr lang="en-US" dirty="0" smtClean="0"/>
              <a:t>“</a:t>
            </a:r>
            <a:r>
              <a:rPr lang="en-US" dirty="0"/>
              <a:t>If you chose to assert your ego in any number of ways, ``I am going to do it my way,'' you pay a small steady price throughout the whole of your professional career</a:t>
            </a:r>
            <a:r>
              <a:rPr lang="en-US" dirty="0" smtClean="0"/>
              <a:t>.”</a:t>
            </a:r>
          </a:p>
          <a:p>
            <a:r>
              <a:rPr lang="en-US" dirty="0" smtClean="0"/>
              <a:t>“By </a:t>
            </a:r>
            <a:r>
              <a:rPr lang="en-US" dirty="0"/>
              <a:t>realizing you have to use the system and studying how to get the system to do your work, you learn how to adapt the system to your desires. Or you can fight it steadily, as a small undeclared war, for the whole of your life</a:t>
            </a:r>
            <a:r>
              <a:rPr lang="en-US" dirty="0" smtClean="0"/>
              <a:t>.”</a:t>
            </a:r>
          </a:p>
        </p:txBody>
      </p:sp>
    </p:spTree>
    <p:extLst>
      <p:ext uri="{BB962C8B-B14F-4D97-AF65-F5344CB8AC3E}">
        <p14:creationId xmlns:p14="http://schemas.microsoft.com/office/powerpoint/2010/main" val="37482586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 vs. Adapt to the System</a:t>
            </a:r>
            <a:endParaRPr lang="en-US" dirty="0"/>
          </a:p>
        </p:txBody>
      </p:sp>
      <p:sp>
        <p:nvSpPr>
          <p:cNvPr id="3" name="Content Placeholder 2"/>
          <p:cNvSpPr>
            <a:spLocks noGrp="1"/>
          </p:cNvSpPr>
          <p:nvPr>
            <p:ph idx="1"/>
          </p:nvPr>
        </p:nvSpPr>
        <p:spPr>
          <a:xfrm>
            <a:off x="838200" y="1825624"/>
            <a:ext cx="10913918" cy="4803775"/>
          </a:xfrm>
        </p:spPr>
        <p:txBody>
          <a:bodyPr>
            <a:normAutofit fontScale="92500" lnSpcReduction="20000"/>
          </a:bodyPr>
          <a:lstStyle/>
          <a:p>
            <a:r>
              <a:rPr lang="en-US" dirty="0" smtClean="0"/>
              <a:t>“</a:t>
            </a:r>
            <a:r>
              <a:rPr lang="en-US" dirty="0"/>
              <a:t>I am not saying you shouldn't make gestures of reform. I am saying that my study of able people is that they don't get themselves </a:t>
            </a:r>
            <a:r>
              <a:rPr lang="en-US" i="1" dirty="0"/>
              <a:t>committed</a:t>
            </a:r>
            <a:r>
              <a:rPr lang="en-US" dirty="0"/>
              <a:t> to that kind of warfare. They play it a little bit and drop it and get on with their work</a:t>
            </a:r>
            <a:r>
              <a:rPr lang="en-US" dirty="0" smtClean="0"/>
              <a:t>.”</a:t>
            </a:r>
          </a:p>
          <a:p>
            <a:r>
              <a:rPr lang="en-US" dirty="0" smtClean="0"/>
              <a:t>“</a:t>
            </a:r>
            <a:r>
              <a:rPr lang="en-US" dirty="0"/>
              <a:t>Many a second-rate fellow gets caught up in some little twitting of the system, and carries it through to warfare. He expends his energy in a foolish project. Now you are going to tell me that somebody has to change the system. I agree; somebody's has to. Which do you want to be? The person who changes the system or the person who does first-class science? Which person is it that you want to be</a:t>
            </a:r>
            <a:r>
              <a:rPr lang="en-US" dirty="0" smtClean="0"/>
              <a:t>?”</a:t>
            </a:r>
          </a:p>
          <a:p>
            <a:r>
              <a:rPr lang="en-US" dirty="0" smtClean="0"/>
              <a:t>“</a:t>
            </a:r>
            <a:r>
              <a:rPr lang="en-US" dirty="0"/>
              <a:t>Very few of you have the ability to both reform the system </a:t>
            </a:r>
            <a:r>
              <a:rPr lang="en-US" i="1" dirty="0"/>
              <a:t>and</a:t>
            </a:r>
            <a:r>
              <a:rPr lang="en-US" dirty="0"/>
              <a:t> become a first-class scientist</a:t>
            </a:r>
            <a:r>
              <a:rPr lang="en-US" dirty="0" smtClean="0"/>
              <a:t>.”</a:t>
            </a:r>
          </a:p>
          <a:p>
            <a:r>
              <a:rPr lang="en-US" dirty="0" smtClean="0"/>
              <a:t>“</a:t>
            </a:r>
            <a:r>
              <a:rPr lang="en-US" dirty="0"/>
              <a:t>On the other hand, we can't always give in. There are times when a certain amount of rebellion is sensible. I have observed almost all scientists enjoy a certain amount of twitting the system for the sheer love of it. </a:t>
            </a:r>
            <a:r>
              <a:rPr lang="en-US" dirty="0" smtClean="0"/>
              <a:t>”</a:t>
            </a:r>
          </a:p>
          <a:p>
            <a:r>
              <a:rPr lang="en-US" dirty="0" smtClean="0"/>
              <a:t>“</a:t>
            </a:r>
            <a:r>
              <a:rPr lang="en-US" dirty="0"/>
              <a:t>I'm not against all ego assertion; I'm against some</a:t>
            </a:r>
            <a:r>
              <a:rPr lang="en-US" dirty="0" smtClean="0"/>
              <a:t>.”</a:t>
            </a:r>
            <a:endParaRPr lang="en-US" dirty="0"/>
          </a:p>
        </p:txBody>
      </p:sp>
    </p:spTree>
    <p:extLst>
      <p:ext uri="{BB962C8B-B14F-4D97-AF65-F5344CB8AC3E}">
        <p14:creationId xmlns:p14="http://schemas.microsoft.com/office/powerpoint/2010/main" val="2570780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 Analysis: Personality Defects</a:t>
            </a:r>
            <a:br>
              <a:rPr lang="en-US" dirty="0"/>
            </a:br>
            <a:r>
              <a:rPr lang="en-US" dirty="0" smtClean="0"/>
              <a:t>Anger</a:t>
            </a:r>
            <a:endParaRPr lang="en-US" dirty="0"/>
          </a:p>
        </p:txBody>
      </p:sp>
      <p:sp>
        <p:nvSpPr>
          <p:cNvPr id="3" name="Content Placeholder 2"/>
          <p:cNvSpPr>
            <a:spLocks noGrp="1"/>
          </p:cNvSpPr>
          <p:nvPr>
            <p:ph idx="1"/>
          </p:nvPr>
        </p:nvSpPr>
        <p:spPr>
          <a:xfrm>
            <a:off x="703117" y="1836015"/>
            <a:ext cx="11142519" cy="4772603"/>
          </a:xfrm>
        </p:spPr>
        <p:txBody>
          <a:bodyPr>
            <a:normAutofit/>
          </a:bodyPr>
          <a:lstStyle/>
          <a:p>
            <a:r>
              <a:rPr lang="en-US" dirty="0" smtClean="0"/>
              <a:t>“</a:t>
            </a:r>
            <a:r>
              <a:rPr lang="en-US" dirty="0"/>
              <a:t>Often a scientist becomes angry, and this is no way to handle things. Amusement, yes, anger, no. Anger is misdirected. You should follow and cooperate rather than struggle against the system all the time</a:t>
            </a:r>
            <a:r>
              <a:rPr lang="en-US" dirty="0" smtClean="0"/>
              <a:t>.”</a:t>
            </a:r>
          </a:p>
        </p:txBody>
      </p:sp>
    </p:spTree>
    <p:extLst>
      <p:ext uri="{BB962C8B-B14F-4D97-AF65-F5344CB8AC3E}">
        <p14:creationId xmlns:p14="http://schemas.microsoft.com/office/powerpoint/2010/main" val="20103537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 Analysis: Personality Defects</a:t>
            </a:r>
            <a:br>
              <a:rPr lang="en-US" dirty="0"/>
            </a:br>
            <a:r>
              <a:rPr lang="en-US" dirty="0" smtClean="0"/>
              <a:t>Look at Negative Sides of Things</a:t>
            </a:r>
            <a:endParaRPr lang="en-US" dirty="0"/>
          </a:p>
        </p:txBody>
      </p:sp>
      <p:sp>
        <p:nvSpPr>
          <p:cNvPr id="3" name="Content Placeholder 2"/>
          <p:cNvSpPr>
            <a:spLocks noGrp="1"/>
          </p:cNvSpPr>
          <p:nvPr>
            <p:ph idx="1"/>
          </p:nvPr>
        </p:nvSpPr>
        <p:spPr>
          <a:xfrm>
            <a:off x="703117" y="1836015"/>
            <a:ext cx="11142519" cy="4772603"/>
          </a:xfrm>
        </p:spPr>
        <p:txBody>
          <a:bodyPr>
            <a:normAutofit fontScale="92500" lnSpcReduction="10000"/>
          </a:bodyPr>
          <a:lstStyle/>
          <a:p>
            <a:r>
              <a:rPr lang="en-US" dirty="0" smtClean="0"/>
              <a:t>“</a:t>
            </a:r>
            <a:r>
              <a:rPr lang="en-US" dirty="0"/>
              <a:t>given the situation, by changing the way I looked at it, I converted what was apparently a defect to an asset</a:t>
            </a:r>
            <a:r>
              <a:rPr lang="en-US" dirty="0" smtClean="0"/>
              <a:t>.”</a:t>
            </a:r>
          </a:p>
          <a:p>
            <a:r>
              <a:rPr lang="en-US" dirty="0" smtClean="0"/>
              <a:t>“</a:t>
            </a:r>
            <a:r>
              <a:rPr lang="en-US" dirty="0"/>
              <a:t>I am an egotistical </a:t>
            </a:r>
            <a:r>
              <a:rPr lang="en-US" dirty="0" smtClean="0"/>
              <a:t>person”</a:t>
            </a:r>
          </a:p>
          <a:p>
            <a:pPr lvl="1"/>
            <a:r>
              <a:rPr lang="en-US" dirty="0" smtClean="0"/>
              <a:t>“</a:t>
            </a:r>
            <a:r>
              <a:rPr lang="en-US" dirty="0"/>
              <a:t>I used my ego to make myself behave the way I wanted to. I bragged about something so I'd have to perform</a:t>
            </a:r>
            <a:r>
              <a:rPr lang="en-US" dirty="0" smtClean="0"/>
              <a:t>.”</a:t>
            </a:r>
          </a:p>
          <a:p>
            <a:pPr lvl="1"/>
            <a:r>
              <a:rPr lang="en-US" dirty="0" smtClean="0"/>
              <a:t>“</a:t>
            </a:r>
            <a:r>
              <a:rPr lang="en-US" dirty="0"/>
              <a:t>I have found that it paid to say, ``Oh yes, I'll get the answer for you Tuesday,'' not having any idea how to do it. By Sunday night I was really hard thinking on how I was going to deliver by Tuesday</a:t>
            </a:r>
            <a:r>
              <a:rPr lang="en-US" dirty="0" smtClean="0"/>
              <a:t>.”</a:t>
            </a:r>
          </a:p>
          <a:p>
            <a:pPr lvl="1"/>
            <a:r>
              <a:rPr lang="en-US" dirty="0" smtClean="0"/>
              <a:t>“</a:t>
            </a:r>
            <a:r>
              <a:rPr lang="en-US" dirty="0"/>
              <a:t>I often put my pride on the line and sometimes I failed, but as I said, like a cornered rat I'm surprised how often I did a good job</a:t>
            </a:r>
            <a:r>
              <a:rPr lang="en-US" dirty="0" smtClean="0"/>
              <a:t>.”</a:t>
            </a:r>
          </a:p>
          <a:p>
            <a:r>
              <a:rPr lang="en-US" dirty="0" smtClean="0"/>
              <a:t>“I </a:t>
            </a:r>
            <a:r>
              <a:rPr lang="en-US" dirty="0"/>
              <a:t>think you need to learn to use yourself. I think you need to know how to convert a situation from one view to another which would increase the chance of success</a:t>
            </a:r>
            <a:r>
              <a:rPr lang="en-US" dirty="0" smtClean="0"/>
              <a:t>.”</a:t>
            </a:r>
          </a:p>
          <a:p>
            <a:r>
              <a:rPr lang="en-US" dirty="0" smtClean="0"/>
              <a:t>[Annotation: My advisor’s experience in student advising]</a:t>
            </a:r>
          </a:p>
        </p:txBody>
      </p:sp>
    </p:spTree>
    <p:extLst>
      <p:ext uri="{BB962C8B-B14F-4D97-AF65-F5344CB8AC3E}">
        <p14:creationId xmlns:p14="http://schemas.microsoft.com/office/powerpoint/2010/main" val="28501382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Failure Analysis: Personality Defects</a:t>
            </a:r>
            <a:br>
              <a:rPr lang="en-US" dirty="0"/>
            </a:br>
            <a:r>
              <a:rPr lang="en-US" dirty="0" smtClean="0"/>
              <a:t>Many Alibis/Lack of Honest to Yourself</a:t>
            </a:r>
            <a:endParaRPr lang="en-US" dirty="0"/>
          </a:p>
        </p:txBody>
      </p:sp>
      <p:sp>
        <p:nvSpPr>
          <p:cNvPr id="3" name="Content Placeholder 2"/>
          <p:cNvSpPr>
            <a:spLocks noGrp="1"/>
          </p:cNvSpPr>
          <p:nvPr>
            <p:ph idx="1"/>
          </p:nvPr>
        </p:nvSpPr>
        <p:spPr>
          <a:xfrm>
            <a:off x="703117" y="1836015"/>
            <a:ext cx="11142519" cy="4772603"/>
          </a:xfrm>
        </p:spPr>
        <p:txBody>
          <a:bodyPr>
            <a:normAutofit/>
          </a:bodyPr>
          <a:lstStyle/>
          <a:p>
            <a:r>
              <a:rPr lang="en-US" dirty="0" smtClean="0"/>
              <a:t>“</a:t>
            </a:r>
            <a:r>
              <a:rPr lang="en-US" dirty="0"/>
              <a:t>Now self-delusion in humans is very, very common. There are enumerable ways of you changing a thing and kidding yourself and making it look some other way</a:t>
            </a:r>
            <a:r>
              <a:rPr lang="en-US" dirty="0" smtClean="0"/>
              <a:t>.”</a:t>
            </a:r>
          </a:p>
          <a:p>
            <a:r>
              <a:rPr lang="en-US" dirty="0" smtClean="0"/>
              <a:t>“</a:t>
            </a:r>
            <a:r>
              <a:rPr lang="en-US" dirty="0"/>
              <a:t>When you ask, ``Why didn't you do such and such,'' the person has a thousand alibis</a:t>
            </a:r>
            <a:r>
              <a:rPr lang="en-US" dirty="0" smtClean="0"/>
              <a:t>.”</a:t>
            </a:r>
          </a:p>
          <a:p>
            <a:r>
              <a:rPr lang="en-US" dirty="0" smtClean="0"/>
              <a:t>“</a:t>
            </a:r>
            <a:r>
              <a:rPr lang="en-US" dirty="0"/>
              <a:t>usually these days there are 10 people right there ready, and we pay off for the person who is there first. The other nine fellows say, ``Well, I had the idea but I didn't do it and so on and so on.'' There are so many alibis. Why weren't you first? Why didn't you do it right? Don't try an alibi. Don't try and kid yourself. You can tell other people all the alibis you want. I don't mind. But to yourself try to be honest</a:t>
            </a:r>
            <a:r>
              <a:rPr lang="en-US" dirty="0" smtClean="0"/>
              <a:t>.”</a:t>
            </a:r>
          </a:p>
        </p:txBody>
      </p:sp>
    </p:spTree>
    <p:extLst>
      <p:ext uri="{BB962C8B-B14F-4D97-AF65-F5344CB8AC3E}">
        <p14:creationId xmlns:p14="http://schemas.microsoft.com/office/powerpoint/2010/main" val="30304886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Failure Analysis: Personality Defects</a:t>
            </a:r>
            <a:br>
              <a:rPr lang="en-US" dirty="0"/>
            </a:br>
            <a:r>
              <a:rPr lang="en-US" dirty="0" smtClean="0"/>
              <a:t>Many Alibis/Lack of Honest to Yourself</a:t>
            </a:r>
            <a:endParaRPr lang="en-US" dirty="0"/>
          </a:p>
        </p:txBody>
      </p:sp>
      <p:sp>
        <p:nvSpPr>
          <p:cNvPr id="3" name="Content Placeholder 2"/>
          <p:cNvSpPr>
            <a:spLocks noGrp="1"/>
          </p:cNvSpPr>
          <p:nvPr>
            <p:ph idx="1"/>
          </p:nvPr>
        </p:nvSpPr>
        <p:spPr>
          <a:xfrm>
            <a:off x="703117" y="1836015"/>
            <a:ext cx="11142519" cy="4772603"/>
          </a:xfrm>
        </p:spPr>
        <p:txBody>
          <a:bodyPr>
            <a:normAutofit/>
          </a:bodyPr>
          <a:lstStyle/>
          <a:p>
            <a:r>
              <a:rPr lang="en-US" dirty="0" smtClean="0"/>
              <a:t>“</a:t>
            </a:r>
            <a:r>
              <a:rPr lang="en-US" dirty="0"/>
              <a:t>If you really want to be a first-class scientist you need to know yourself, your weaknesses, your strengths, and your bad faults, like my egotism. How can you convert a fault to an asset? How can you convert a situation where you haven't got enough manpower to move into a direction when that's exactly what you need to do</a:t>
            </a:r>
            <a:r>
              <a:rPr lang="en-US" dirty="0" smtClean="0"/>
              <a:t>?”</a:t>
            </a:r>
          </a:p>
          <a:p>
            <a:r>
              <a:rPr lang="en-US" dirty="0" smtClean="0"/>
              <a:t>“the </a:t>
            </a:r>
            <a:r>
              <a:rPr lang="en-US" dirty="0"/>
              <a:t>successful scientist changed the viewpoint and what was a defect became an asset</a:t>
            </a:r>
            <a:r>
              <a:rPr lang="en-US" dirty="0" smtClean="0"/>
              <a:t>.”</a:t>
            </a:r>
          </a:p>
        </p:txBody>
      </p:sp>
    </p:spTree>
    <p:extLst>
      <p:ext uri="{BB962C8B-B14F-4D97-AF65-F5344CB8AC3E}">
        <p14:creationId xmlns:p14="http://schemas.microsoft.com/office/powerpoint/2010/main" val="27781019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a:t>
            </a:r>
            <a:r>
              <a:rPr lang="en-US" dirty="0"/>
              <a:t>why so many people who have greatness within their grasp don't </a:t>
            </a:r>
            <a:r>
              <a:rPr lang="en-US" dirty="0" smtClean="0"/>
              <a:t>succeed</a:t>
            </a:r>
          </a:p>
          <a:p>
            <a:pPr lvl="1"/>
            <a:r>
              <a:rPr lang="en-US" dirty="0" smtClean="0"/>
              <a:t>they </a:t>
            </a:r>
            <a:r>
              <a:rPr lang="en-US" dirty="0"/>
              <a:t>don't work on important problems, </a:t>
            </a:r>
            <a:endParaRPr lang="en-US" dirty="0" smtClean="0"/>
          </a:p>
          <a:p>
            <a:pPr lvl="1"/>
            <a:r>
              <a:rPr lang="en-US" dirty="0" smtClean="0"/>
              <a:t>they </a:t>
            </a:r>
            <a:r>
              <a:rPr lang="en-US" dirty="0"/>
              <a:t>don't become emotionally involved, </a:t>
            </a:r>
            <a:endParaRPr lang="en-US" dirty="0" smtClean="0"/>
          </a:p>
          <a:p>
            <a:pPr lvl="1"/>
            <a:r>
              <a:rPr lang="en-US" dirty="0" smtClean="0"/>
              <a:t>they </a:t>
            </a:r>
            <a:r>
              <a:rPr lang="en-US" dirty="0"/>
              <a:t>don't try and change what is difficult to some other situation which is easily done but is still important, and </a:t>
            </a:r>
            <a:endParaRPr lang="en-US" dirty="0" smtClean="0"/>
          </a:p>
          <a:p>
            <a:pPr lvl="1"/>
            <a:r>
              <a:rPr lang="en-US" dirty="0" smtClean="0"/>
              <a:t>they </a:t>
            </a:r>
            <a:r>
              <a:rPr lang="en-US" dirty="0"/>
              <a:t>keep giving themselves alibis why they don't. They keep saying that it is a matter of luck</a:t>
            </a:r>
            <a:r>
              <a:rPr lang="en-US" dirty="0" smtClean="0"/>
              <a:t>.”</a:t>
            </a:r>
          </a:p>
          <a:p>
            <a:r>
              <a:rPr lang="en-US" dirty="0" smtClean="0"/>
              <a:t>“</a:t>
            </a:r>
            <a:r>
              <a:rPr lang="en-US" dirty="0"/>
              <a:t>I've told you how easy it is; furthermore I've told you how to reform. Therefore, go forth and become great scientists</a:t>
            </a:r>
            <a:r>
              <a:rPr lang="en-US" dirty="0" smtClean="0"/>
              <a:t>!”</a:t>
            </a:r>
            <a:endParaRPr lang="en-US" dirty="0"/>
          </a:p>
        </p:txBody>
      </p:sp>
    </p:spTree>
    <p:extLst>
      <p:ext uri="{BB962C8B-B14F-4D97-AF65-F5344CB8AC3E}">
        <p14:creationId xmlns:p14="http://schemas.microsoft.com/office/powerpoint/2010/main" val="2873713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a:t>
            </a:r>
            <a:endParaRPr lang="en-US" dirty="0"/>
          </a:p>
        </p:txBody>
      </p:sp>
      <p:sp>
        <p:nvSpPr>
          <p:cNvPr id="3" name="Content Placeholder 2"/>
          <p:cNvSpPr>
            <a:spLocks noGrp="1"/>
          </p:cNvSpPr>
          <p:nvPr>
            <p:ph idx="1"/>
          </p:nvPr>
        </p:nvSpPr>
        <p:spPr/>
        <p:txBody>
          <a:bodyPr/>
          <a:lstStyle/>
          <a:p>
            <a:r>
              <a:rPr lang="en-US" dirty="0" smtClean="0"/>
              <a:t>“</a:t>
            </a:r>
            <a:r>
              <a:rPr lang="en-US" dirty="0"/>
              <a:t>They always are saying that you have got to do it when you are young or you will never do it. </a:t>
            </a:r>
            <a:r>
              <a:rPr lang="en-US" dirty="0" smtClean="0"/>
              <a:t>”</a:t>
            </a:r>
          </a:p>
          <a:p>
            <a:r>
              <a:rPr lang="en-US" dirty="0" smtClean="0"/>
              <a:t>“</a:t>
            </a:r>
            <a:r>
              <a:rPr lang="en-US" dirty="0"/>
              <a:t> In the first place if you do some good work you will find yourself on all kinds of committees and unable to do any more work</a:t>
            </a:r>
            <a:r>
              <a:rPr lang="en-US" dirty="0" smtClean="0"/>
              <a:t>.”</a:t>
            </a:r>
          </a:p>
          <a:p>
            <a:r>
              <a:rPr lang="en-US" dirty="0" smtClean="0"/>
              <a:t>“</a:t>
            </a:r>
            <a:r>
              <a:rPr lang="en-US" dirty="0"/>
              <a:t>When you are famous it is hard to work on small problems</a:t>
            </a:r>
            <a:r>
              <a:rPr lang="en-US" dirty="0" smtClean="0"/>
              <a:t>.”</a:t>
            </a:r>
            <a:endParaRPr lang="en-US" dirty="0"/>
          </a:p>
        </p:txBody>
      </p:sp>
    </p:spTree>
    <p:extLst>
      <p:ext uri="{BB962C8B-B14F-4D97-AF65-F5344CB8AC3E}">
        <p14:creationId xmlns:p14="http://schemas.microsoft.com/office/powerpoint/2010/main" val="1197642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Conditions</a:t>
            </a:r>
            <a:endParaRPr lang="en-US" dirty="0"/>
          </a:p>
        </p:txBody>
      </p:sp>
      <p:sp>
        <p:nvSpPr>
          <p:cNvPr id="3" name="Content Placeholder 2"/>
          <p:cNvSpPr>
            <a:spLocks noGrp="1"/>
          </p:cNvSpPr>
          <p:nvPr>
            <p:ph idx="1"/>
          </p:nvPr>
        </p:nvSpPr>
        <p:spPr/>
        <p:txBody>
          <a:bodyPr>
            <a:normAutofit lnSpcReduction="10000"/>
          </a:bodyPr>
          <a:lstStyle/>
          <a:p>
            <a:r>
              <a:rPr lang="en-US" dirty="0" smtClean="0"/>
              <a:t>“</a:t>
            </a:r>
            <a:r>
              <a:rPr lang="en-US" dirty="0"/>
              <a:t>What most people think are the best working conditions, are not. Very clearly they are not because people are often most productive when working conditions are bad</a:t>
            </a:r>
            <a:r>
              <a:rPr lang="en-US" dirty="0" smtClean="0"/>
              <a:t>.”</a:t>
            </a:r>
          </a:p>
          <a:p>
            <a:r>
              <a:rPr lang="en-US" dirty="0" smtClean="0"/>
              <a:t>“</a:t>
            </a:r>
            <a:r>
              <a:rPr lang="en-US" dirty="0"/>
              <a:t>I finally said to myself, ``Hamming, you think the machines can do practically everything. Why can't you make them write programs?'' What appeared at first to me as a defect forced me into automatic programming very early. What appears to be a fault, often, by a change of viewpoint, turns out to be one of the greatest assets you can have. But you are not likely to think that when you first look the thing and say, ``Gee, I'm never going to get enough programmers, so how can I ever do any great programming</a:t>
            </a:r>
            <a:r>
              <a:rPr lang="en-US" dirty="0" smtClean="0"/>
              <a:t>?'‘”</a:t>
            </a:r>
            <a:endParaRPr lang="en-US" dirty="0"/>
          </a:p>
        </p:txBody>
      </p:sp>
    </p:spTree>
    <p:extLst>
      <p:ext uri="{BB962C8B-B14F-4D97-AF65-F5344CB8AC3E}">
        <p14:creationId xmlns:p14="http://schemas.microsoft.com/office/powerpoint/2010/main" val="56020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Conditions – cont.</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 I think that if you look carefully you will see that often the great scientists, by turning the problem around a bit, changed a defect to an asset. For example, many scientists when they found they couldn't do a problem finally began to study why not. They then turned it around the other way and said, ``But of course, this is what it is'' and got an important result. So ideal working conditions are very strange. The ones you want aren't always the best ones for you</a:t>
            </a:r>
            <a:r>
              <a:rPr lang="en-US" dirty="0" smtClean="0"/>
              <a:t>.”</a:t>
            </a:r>
            <a:endParaRPr lang="en-US" dirty="0"/>
          </a:p>
        </p:txBody>
      </p:sp>
    </p:spTree>
    <p:extLst>
      <p:ext uri="{BB962C8B-B14F-4D97-AF65-F5344CB8AC3E}">
        <p14:creationId xmlns:p14="http://schemas.microsoft.com/office/powerpoint/2010/main" val="236727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a:t>
            </a:r>
            <a:endParaRPr lang="en-US" dirty="0"/>
          </a:p>
        </p:txBody>
      </p:sp>
      <p:sp>
        <p:nvSpPr>
          <p:cNvPr id="3" name="Content Placeholder 2"/>
          <p:cNvSpPr>
            <a:spLocks noGrp="1"/>
          </p:cNvSpPr>
          <p:nvPr>
            <p:ph idx="1"/>
          </p:nvPr>
        </p:nvSpPr>
        <p:spPr>
          <a:xfrm>
            <a:off x="838200" y="1496291"/>
            <a:ext cx="11007436" cy="5070764"/>
          </a:xfrm>
        </p:spPr>
        <p:txBody>
          <a:bodyPr>
            <a:normAutofit/>
          </a:bodyPr>
          <a:lstStyle/>
          <a:p>
            <a:r>
              <a:rPr lang="en-US" dirty="0" smtClean="0"/>
              <a:t>Characteristic of great scientists: “having </a:t>
            </a:r>
            <a:r>
              <a:rPr lang="en-US" dirty="0"/>
              <a:t>tremendous drive</a:t>
            </a:r>
            <a:r>
              <a:rPr lang="en-US" dirty="0" smtClean="0"/>
              <a:t>”</a:t>
            </a:r>
          </a:p>
          <a:p>
            <a:r>
              <a:rPr lang="en-US" dirty="0" smtClean="0"/>
              <a:t>“</a:t>
            </a:r>
            <a:r>
              <a:rPr lang="en-US" dirty="0"/>
              <a:t>Well I went storming into </a:t>
            </a:r>
            <a:r>
              <a:rPr lang="en-US" dirty="0" err="1"/>
              <a:t>Bode's</a:t>
            </a:r>
            <a:r>
              <a:rPr lang="en-US" dirty="0"/>
              <a:t> office and said, ``How can anybody my age know as much as John </a:t>
            </a:r>
            <a:r>
              <a:rPr lang="en-US" dirty="0" err="1"/>
              <a:t>Tukey</a:t>
            </a:r>
            <a:r>
              <a:rPr lang="en-US" dirty="0"/>
              <a:t> does?'' He leaned back in his chair, put his hands behind his head, grinned slightly, and said, ``You would be surprised Hamming, how much you would know if you worked as hard as he did that many years.'' I simply slunk out of the office</a:t>
            </a:r>
            <a:r>
              <a:rPr lang="en-US" dirty="0" smtClean="0"/>
              <a:t>!”</a:t>
            </a:r>
          </a:p>
          <a:p>
            <a:r>
              <a:rPr lang="en-US" dirty="0"/>
              <a:t>``Knowledge and productivity are like compound interest.'' </a:t>
            </a:r>
            <a:r>
              <a:rPr lang="en-US" dirty="0" smtClean="0"/>
              <a:t>- Bode</a:t>
            </a:r>
          </a:p>
          <a:p>
            <a:pPr lvl="1"/>
            <a:r>
              <a:rPr lang="en-US" dirty="0" smtClean="0"/>
              <a:t>“Given </a:t>
            </a:r>
            <a:r>
              <a:rPr lang="en-US" dirty="0"/>
              <a:t>two people of approximately the same ability and one person who works </a:t>
            </a:r>
            <a:r>
              <a:rPr lang="en-US" dirty="0" smtClean="0"/>
              <a:t>10% more </a:t>
            </a:r>
            <a:r>
              <a:rPr lang="en-US" dirty="0"/>
              <a:t>than the other, the latter will more than twice </a:t>
            </a:r>
            <a:r>
              <a:rPr lang="en-US" dirty="0" err="1"/>
              <a:t>outproduce</a:t>
            </a:r>
            <a:r>
              <a:rPr lang="en-US" dirty="0"/>
              <a:t> the former. The more you know, the more you learn; the more you learn, the more you can do; the more you can do, the more the opportunity - it is very much like compound interest</a:t>
            </a:r>
            <a:r>
              <a:rPr lang="en-US" dirty="0" smtClean="0"/>
              <a:t>.”</a:t>
            </a:r>
          </a:p>
          <a:p>
            <a:endParaRPr lang="en-US" dirty="0"/>
          </a:p>
        </p:txBody>
      </p:sp>
    </p:spTree>
    <p:extLst>
      <p:ext uri="{BB962C8B-B14F-4D97-AF65-F5344CB8AC3E}">
        <p14:creationId xmlns:p14="http://schemas.microsoft.com/office/powerpoint/2010/main" val="2681139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 + “Intelligently Applied”</a:t>
            </a:r>
            <a:endParaRPr lang="en-US" dirty="0"/>
          </a:p>
        </p:txBody>
      </p:sp>
      <p:sp>
        <p:nvSpPr>
          <p:cNvPr id="3" name="Content Placeholder 2"/>
          <p:cNvSpPr>
            <a:spLocks noGrp="1"/>
          </p:cNvSpPr>
          <p:nvPr>
            <p:ph idx="1"/>
          </p:nvPr>
        </p:nvSpPr>
        <p:spPr>
          <a:xfrm>
            <a:off x="838200" y="1496291"/>
            <a:ext cx="11007436" cy="5070764"/>
          </a:xfrm>
        </p:spPr>
        <p:txBody>
          <a:bodyPr>
            <a:normAutofit/>
          </a:bodyPr>
          <a:lstStyle/>
          <a:p>
            <a:r>
              <a:rPr lang="en-US" dirty="0"/>
              <a:t> </a:t>
            </a:r>
            <a:r>
              <a:rPr lang="en-US" dirty="0" smtClean="0"/>
              <a:t>”Genius </a:t>
            </a:r>
            <a:r>
              <a:rPr lang="en-US" dirty="0"/>
              <a:t>is 99% perspiration and 1% inspiration</a:t>
            </a:r>
            <a:r>
              <a:rPr lang="en-US" dirty="0" smtClean="0"/>
              <a:t>.” – Edison</a:t>
            </a:r>
          </a:p>
          <a:p>
            <a:r>
              <a:rPr lang="en-US" dirty="0" smtClean="0"/>
              <a:t>“</a:t>
            </a:r>
            <a:r>
              <a:rPr lang="en-US" dirty="0"/>
              <a:t>The steady application of effort with a little bit more work, </a:t>
            </a:r>
            <a:r>
              <a:rPr lang="en-US" i="1" dirty="0"/>
              <a:t>intelligently applied</a:t>
            </a:r>
            <a:r>
              <a:rPr lang="en-US" dirty="0"/>
              <a:t> is what does it. That's the trouble; drive, misapplied, doesn't get you anywhere</a:t>
            </a:r>
            <a:r>
              <a:rPr lang="en-US" dirty="0" smtClean="0"/>
              <a:t>.”</a:t>
            </a:r>
          </a:p>
          <a:p>
            <a:r>
              <a:rPr lang="en-US" dirty="0" smtClean="0"/>
              <a:t>“The </a:t>
            </a:r>
            <a:r>
              <a:rPr lang="en-US" dirty="0"/>
              <a:t>misapplication of effort is a very serious matter. Just hard work is not enough - it must be applied sensibly</a:t>
            </a:r>
            <a:r>
              <a:rPr lang="en-US" dirty="0" smtClean="0"/>
              <a:t>.”</a:t>
            </a:r>
            <a:endParaRPr lang="en-US" dirty="0"/>
          </a:p>
        </p:txBody>
      </p:sp>
    </p:spTree>
    <p:extLst>
      <p:ext uri="{BB962C8B-B14F-4D97-AF65-F5344CB8AC3E}">
        <p14:creationId xmlns:p14="http://schemas.microsoft.com/office/powerpoint/2010/main" val="573215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Ambiguity</a:t>
            </a:r>
            <a:endParaRPr lang="en-US" dirty="0"/>
          </a:p>
        </p:txBody>
      </p:sp>
      <p:sp>
        <p:nvSpPr>
          <p:cNvPr id="3" name="Content Placeholder 2"/>
          <p:cNvSpPr>
            <a:spLocks noGrp="1"/>
          </p:cNvSpPr>
          <p:nvPr>
            <p:ph idx="1"/>
          </p:nvPr>
        </p:nvSpPr>
        <p:spPr/>
        <p:txBody>
          <a:bodyPr/>
          <a:lstStyle/>
          <a:p>
            <a:r>
              <a:rPr lang="en-US" dirty="0" smtClean="0"/>
              <a:t>“</a:t>
            </a:r>
            <a:r>
              <a:rPr lang="en-US" dirty="0"/>
              <a:t>Most people like to believe something is or is not true. Great scientists tolerate ambiguity very well. They believe the theory enough to go ahead; they doubt it enough to notice the errors and faults so they can step forward and create the new replacement theory. If you believe too much you'll never notice the flaws; if you doubt too much you won't get started. It requires a lovely balance. But most great scientists are well aware of why their theories are true and they are also well aware of some slight misfits which don't quite fit and they don't forget it</a:t>
            </a:r>
            <a:r>
              <a:rPr lang="en-US" dirty="0" smtClean="0"/>
              <a:t>.”</a:t>
            </a:r>
            <a:endParaRPr lang="en-US" dirty="0"/>
          </a:p>
        </p:txBody>
      </p:sp>
    </p:spTree>
    <p:extLst>
      <p:ext uri="{BB962C8B-B14F-4D97-AF65-F5344CB8AC3E}">
        <p14:creationId xmlns:p14="http://schemas.microsoft.com/office/powerpoint/2010/main" val="1732500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TotalTime>
  <Words>3502</Words>
  <Application>Microsoft Office PowerPoint</Application>
  <PresentationFormat>Widescreen</PresentationFormat>
  <Paragraphs>153</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Calibri Light</vt:lpstr>
      <vt:lpstr>Wingdings</vt:lpstr>
      <vt:lpstr>Office Theme</vt:lpstr>
      <vt:lpstr>You and Your Research</vt:lpstr>
      <vt:lpstr>Luck</vt:lpstr>
      <vt:lpstr>Courage</vt:lpstr>
      <vt:lpstr>Age</vt:lpstr>
      <vt:lpstr>Working Conditions</vt:lpstr>
      <vt:lpstr>Working Conditions – cont.</vt:lpstr>
      <vt:lpstr>Drive</vt:lpstr>
      <vt:lpstr>Drive + “Intelligently Applied”</vt:lpstr>
      <vt:lpstr>Ambiguity</vt:lpstr>
      <vt:lpstr>Ambiguity – cont.</vt:lpstr>
      <vt:lpstr>Emotional Commitment  Subconscious</vt:lpstr>
      <vt:lpstr>Work on Important Problem</vt:lpstr>
      <vt:lpstr>Work on Important Problem – cont.</vt:lpstr>
      <vt:lpstr>Work on Important Problem – cont.</vt:lpstr>
      <vt:lpstr>Great Thoughts Time</vt:lpstr>
      <vt:lpstr>Ideas for Solving Problems</vt:lpstr>
      <vt:lpstr>Open vs. Closed Door</vt:lpstr>
      <vt:lpstr>Way of Doing Research</vt:lpstr>
      <vt:lpstr>Way of Doing Research – cont.</vt:lpstr>
      <vt:lpstr>Way of Doing Research – cont.</vt:lpstr>
      <vt:lpstr>Generalization and Abstraction</vt:lpstr>
      <vt:lpstr>Generalization and Abstraction – cont. </vt:lpstr>
      <vt:lpstr>Selling – Why? </vt:lpstr>
      <vt:lpstr>Selling – How? </vt:lpstr>
      <vt:lpstr>Selling – How to Give Technical Talks</vt:lpstr>
      <vt:lpstr>Educating Your Boss</vt:lpstr>
      <vt:lpstr>Worth Being a Great Scientist?</vt:lpstr>
      <vt:lpstr>Failure Analysis: Lack of Drive/Commitment</vt:lpstr>
      <vt:lpstr>Failure Analysis: Personality Defects Fail to Work with the System</vt:lpstr>
      <vt:lpstr>Failure Analysis: Personality Defects Fail to Work with the System – cont.</vt:lpstr>
      <vt:lpstr>Failure Analysis: Personality Defects Ego Assertion</vt:lpstr>
      <vt:lpstr>Reform vs. Adapt to the System</vt:lpstr>
      <vt:lpstr>Failure Analysis: Personality Defects Anger</vt:lpstr>
      <vt:lpstr>Failure Analysis: Personality Defects Look at Negative Sides of Things</vt:lpstr>
      <vt:lpstr>Failure Analysis: Personality Defects Many Alibis/Lack of Honest to Yourself</vt:lpstr>
      <vt:lpstr>Failure Analysis: Personality Defects Many Alibis/Lack of Honest to Yourself</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and Your Research</dc:title>
  <dc:creator>Tao Xie</dc:creator>
  <cp:lastModifiedBy>Tao Xie</cp:lastModifiedBy>
  <cp:revision>20</cp:revision>
  <dcterms:created xsi:type="dcterms:W3CDTF">2014-02-18T16:18:51Z</dcterms:created>
  <dcterms:modified xsi:type="dcterms:W3CDTF">2014-02-20T17:44:50Z</dcterms:modified>
</cp:coreProperties>
</file>